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419" r:id="rId3"/>
    <p:sldId id="420" r:id="rId4"/>
    <p:sldId id="421" r:id="rId5"/>
    <p:sldId id="257" r:id="rId6"/>
    <p:sldId id="259" r:id="rId7"/>
    <p:sldId id="260" r:id="rId8"/>
    <p:sldId id="261" r:id="rId9"/>
    <p:sldId id="274" r:id="rId10"/>
    <p:sldId id="275" r:id="rId11"/>
    <p:sldId id="276" r:id="rId12"/>
    <p:sldId id="277" r:id="rId13"/>
    <p:sldId id="258" r:id="rId14"/>
    <p:sldId id="262" r:id="rId15"/>
    <p:sldId id="278" r:id="rId16"/>
    <p:sldId id="318" r:id="rId17"/>
    <p:sldId id="319" r:id="rId18"/>
    <p:sldId id="323" r:id="rId19"/>
    <p:sldId id="324" r:id="rId20"/>
    <p:sldId id="263" r:id="rId21"/>
    <p:sldId id="264" r:id="rId22"/>
    <p:sldId id="265" r:id="rId23"/>
    <p:sldId id="266" r:id="rId24"/>
    <p:sldId id="306" r:id="rId25"/>
    <p:sldId id="307" r:id="rId26"/>
    <p:sldId id="279" r:id="rId27"/>
    <p:sldId id="320" r:id="rId28"/>
    <p:sldId id="321" r:id="rId29"/>
    <p:sldId id="363" r:id="rId30"/>
    <p:sldId id="364" r:id="rId31"/>
    <p:sldId id="382" r:id="rId32"/>
    <p:sldId id="365" r:id="rId33"/>
    <p:sldId id="309" r:id="rId34"/>
    <p:sldId id="310" r:id="rId35"/>
    <p:sldId id="311" r:id="rId36"/>
    <p:sldId id="312" r:id="rId37"/>
    <p:sldId id="362" r:id="rId38"/>
    <p:sldId id="367" r:id="rId39"/>
    <p:sldId id="369" r:id="rId40"/>
    <p:sldId id="368" r:id="rId41"/>
    <p:sldId id="370" r:id="rId42"/>
    <p:sldId id="371" r:id="rId43"/>
    <p:sldId id="372" r:id="rId44"/>
    <p:sldId id="374" r:id="rId45"/>
    <p:sldId id="285" r:id="rId46"/>
    <p:sldId id="384" r:id="rId47"/>
    <p:sldId id="385" r:id="rId48"/>
    <p:sldId id="386" r:id="rId49"/>
    <p:sldId id="387" r:id="rId50"/>
    <p:sldId id="375" r:id="rId51"/>
    <p:sldId id="376" r:id="rId52"/>
    <p:sldId id="378" r:id="rId53"/>
    <p:sldId id="379" r:id="rId54"/>
    <p:sldId id="377" r:id="rId55"/>
    <p:sldId id="380" r:id="rId56"/>
    <p:sldId id="381" r:id="rId57"/>
    <p:sldId id="388" r:id="rId58"/>
    <p:sldId id="389" r:id="rId59"/>
    <p:sldId id="393" r:id="rId60"/>
    <p:sldId id="413" r:id="rId61"/>
    <p:sldId id="383" r:id="rId62"/>
    <p:sldId id="416" r:id="rId63"/>
    <p:sldId id="417" r:id="rId64"/>
    <p:sldId id="418" r:id="rId65"/>
    <p:sldId id="422" r:id="rId66"/>
    <p:sldId id="423" r:id="rId67"/>
    <p:sldId id="424" r:id="rId68"/>
    <p:sldId id="414" r:id="rId69"/>
    <p:sldId id="415" r:id="rId70"/>
  </p:sldIdLst>
  <p:sldSz cx="12192000" cy="6858000"/>
  <p:notesSz cx="6858000" cy="9144000"/>
  <p:custShowLst>
    <p:custShow name="ילדים" id="0">
      <p:sldLst>
        <p:sld r:id="rId3"/>
        <p:sld r:id="rId6"/>
        <p:sld r:id="rId7"/>
        <p:sld r:id="rId8"/>
        <p:sld r:id="rId9"/>
        <p:sld r:id="rId12"/>
        <p:sld r:id="rId14"/>
        <p:sld r:id="rId15"/>
        <p:sld r:id="rId18"/>
        <p:sld r:id="rId20"/>
        <p:sld r:id="rId23"/>
        <p:sld r:id="rId25"/>
        <p:sld r:id="rId26"/>
        <p:sld r:id="rId27"/>
        <p:sld r:id="rId28"/>
        <p:sld r:id="rId29"/>
        <p:sld r:id="rId34"/>
        <p:sld r:id="rId35"/>
        <p:sld r:id="rId36"/>
        <p:sld r:id="rId37"/>
        <p:sld r:id="rId38"/>
        <p:sld r:id="rId39"/>
        <p:sld r:id="rId40"/>
        <p:sld r:id="rId47"/>
        <p:sld r:id="rId48"/>
        <p:sld r:id="rId49"/>
        <p:sld r:id="rId50"/>
        <p:sld r:id="rId51"/>
        <p:sld r:id="rId52"/>
        <p:sld r:id="rId53"/>
        <p:sld r:id="rId54"/>
        <p:sld r:id="rId58"/>
        <p:sld r:id="rId59"/>
        <p:sld r:id="rId60"/>
        <p:sld r:id="rId61"/>
        <p:sld r:id="rId62"/>
        <p:sld r:id="rId69"/>
        <p:sld r:id="rId70"/>
      </p:sldLst>
    </p:custShow>
    <p:custShow name="נוער" id="1">
      <p:sldLst>
        <p:sld r:id="rId5"/>
        <p:sld r:id="rId6"/>
        <p:sld r:id="rId7"/>
        <p:sld r:id="rId8"/>
        <p:sld r:id="rId9"/>
        <p:sld r:id="rId11"/>
        <p:sld r:id="rId14"/>
        <p:sld r:id="rId15"/>
        <p:sld r:id="rId17"/>
        <p:sld r:id="rId19"/>
        <p:sld r:id="rId20"/>
        <p:sld r:id="rId22"/>
        <p:sld r:id="rId25"/>
        <p:sld r:id="rId26"/>
        <p:sld r:id="rId31"/>
        <p:sld r:id="rId33"/>
        <p:sld r:id="rId34"/>
        <p:sld r:id="rId35"/>
        <p:sld r:id="rId36"/>
        <p:sld r:id="rId37"/>
        <p:sld r:id="rId45"/>
        <p:sld r:id="rId47"/>
        <p:sld r:id="rId48"/>
        <p:sld r:id="rId49"/>
        <p:sld r:id="rId50"/>
        <p:sld r:id="rId51"/>
        <p:sld r:id="rId56"/>
        <p:sld r:id="rId57"/>
        <p:sld r:id="rId58"/>
        <p:sld r:id="rId59"/>
        <p:sld r:id="rId60"/>
        <p:sld r:id="rId61"/>
        <p:sld r:id="rId64"/>
        <p:sld r:id="rId68"/>
        <p:sld r:id="rId69"/>
        <p:sld r:id="rId70"/>
      </p:sldLst>
    </p:custShow>
    <p:custShow name="ק. גיל" id="2">
      <p:sldLst>
        <p:sld r:id="rId4"/>
        <p:sld r:id="rId6"/>
        <p:sld r:id="rId7"/>
        <p:sld r:id="rId8"/>
        <p:sld r:id="rId9"/>
        <p:sld r:id="rId10"/>
        <p:sld r:id="rId14"/>
        <p:sld r:id="rId15"/>
        <p:sld r:id="rId16"/>
        <p:sld r:id="rId19"/>
        <p:sld r:id="rId20"/>
        <p:sld r:id="rId21"/>
        <p:sld r:id="rId24"/>
        <p:sld r:id="rId25"/>
        <p:sld r:id="rId26"/>
        <p:sld r:id="rId30"/>
        <p:sld r:id="rId31"/>
        <p:sld r:id="rId34"/>
        <p:sld r:id="rId35"/>
        <p:sld r:id="rId36"/>
        <p:sld r:id="rId37"/>
        <p:sld r:id="rId38"/>
        <p:sld r:id="rId42"/>
        <p:sld r:id="rId43"/>
        <p:sld r:id="rId46"/>
        <p:sld r:id="rId47"/>
        <p:sld r:id="rId48"/>
        <p:sld r:id="rId49"/>
        <p:sld r:id="rId50"/>
        <p:sld r:id="rId51"/>
        <p:sld r:id="rId55"/>
        <p:sld r:id="rId56"/>
        <p:sld r:id="rId58"/>
        <p:sld r:id="rId59"/>
        <p:sld r:id="rId60"/>
        <p:sld r:id="rId61"/>
        <p:sld r:id="rId63"/>
        <p:sld r:id="rId67"/>
        <p:sld r:id="rId69"/>
        <p:sld r:id="rId70"/>
      </p:sldLst>
    </p:custShow>
  </p:custShowLst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170B1-85A6-49CA-848A-5FC75B0E10A0}" v="88" dt="2024-12-05T18:30:10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FA894-B28B-467E-AE13-1824931FFB98}" type="datetimeFigureOut">
              <a:rPr lang="LID4096" smtClean="0"/>
              <a:t>12/05/2024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39E31-508D-48D0-BFE2-2493B50380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24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39E31-508D-48D0-BFE2-2493B5038067}" type="slidenum">
              <a:rPr lang="LID4096" smtClean="0"/>
              <a:t>37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09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F43CB-73F7-2228-E627-6A871F58F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B2D074-7D1B-B6F2-1D68-A4DC9DFB9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EAD05-43E8-8AAE-FF8F-6E05588A5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E4CF3-5AA9-CDE5-9D27-274FC62DE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39E31-508D-48D0-BFE2-2493B5038067}" type="slidenum">
              <a:rPr lang="LID4096" smtClean="0"/>
              <a:t>50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7502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ED4B-F5B7-0492-92FE-9E349890D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74A65-4F6B-F306-353A-E86C88977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8108E-3A3C-26B7-BA31-8F8B63F9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9C11-2E99-43FE-8C35-AC091A231DCD}" type="datetimeFigureOut">
              <a:rPr lang="LID4096" smtClean="0"/>
              <a:t>12/05/2024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6EDB1-5DA1-7548-93C5-45B72CC9F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A16E-3593-B911-DF9D-A22E441D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E507-7DAB-459A-AFE7-558123D5252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79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70799-72A8-F486-8DF7-668CB32A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18" y="43261"/>
            <a:ext cx="9691255" cy="1325563"/>
          </a:xfrm>
        </p:spPr>
        <p:txBody>
          <a:bodyPr/>
          <a:lstStyle>
            <a:lvl1pPr algn="r" rtl="1">
              <a:defRPr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00739-B371-6077-7C51-C522424C1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523DE-2B29-A85A-E950-456DDAD1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9C11-2E99-43FE-8C35-AC091A231DCD}" type="datetimeFigureOut">
              <a:rPr lang="LID4096" smtClean="0"/>
              <a:t>12/05/2024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0C01-A344-5845-8007-D22FBA38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4FA21-D8FB-D9B2-3325-F881F1B9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E507-7DAB-459A-AFE7-558123D5252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587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AEF3-45EF-316F-6E70-0226B4C7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8203A-1D43-4949-31FB-AD579C6F2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9C11-2E99-43FE-8C35-AC091A231DCD}" type="datetimeFigureOut">
              <a:rPr lang="LID4096" smtClean="0"/>
              <a:t>12/05/2024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8E261-B4EF-FE72-0547-0B40FB60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036E4-B445-FD4B-8538-8CD271E2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E507-7DAB-459A-AFE7-558123D5252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836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811AE3-EAAB-BE4B-373B-AFA58154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3"/>
            <a:ext cx="102531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238BD-B044-E076-64A4-25268722F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E8DC1-5175-EBC2-A610-5B72CB1A7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82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A2F29C11-2E99-43FE-8C35-AC091A231DCD}" type="datetimeFigureOut">
              <a:rPr lang="LID4096" smtClean="0"/>
              <a:pPr/>
              <a:t>12/05/2024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1E8D6-5798-0427-1200-8AC3E8F81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82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8D0AE-47A6-F04E-A9FA-C98C9E435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82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6BA4E507-7DAB-459A-AFE7-558123D5252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86A3D-C3E2-24DE-B42F-A77FDA5AC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1"/>
            <a:ext cx="2012702" cy="1143264"/>
          </a:xfrm>
          <a:prstGeom prst="rect">
            <a:avLst/>
          </a:prstGeom>
        </p:spPr>
      </p:pic>
      <p:pic>
        <p:nvPicPr>
          <p:cNvPr id="8" name="תמונה 6">
            <a:extLst>
              <a:ext uri="{FF2B5EF4-FFF2-40B4-BE49-F238E27FC236}">
                <a16:creationId xmlns:a16="http://schemas.microsoft.com/office/drawing/2014/main" id="{C2C8DA6E-CAF4-43A2-C5E9-260F0405DB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90" y="0"/>
            <a:ext cx="1034008" cy="1189648"/>
          </a:xfrm>
          <a:prstGeom prst="rect">
            <a:avLst/>
          </a:prstGeom>
        </p:spPr>
      </p:pic>
      <p:pic>
        <p:nvPicPr>
          <p:cNvPr id="11" name="Camera 10">
            <a:extLst>
              <a:ext uri="{FF2B5EF4-FFF2-40B4-BE49-F238E27FC236}">
                <a16:creationId xmlns:a16="http://schemas.microsoft.com/office/drawing/2014/main" id="{F40EAF56-8E02-2672-E21A-F26EE245514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04" y="5404715"/>
            <a:ext cx="1410023" cy="14100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50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yuval.raiz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yuval.raiz@gmail.com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yuval.raiz@gmail.com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yuval.raiz@gmail.com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mailto:yuval.raiz@gmail.com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mailto:yuval.raiz@gmail.com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0006C-651B-D85D-4C56-AFDFCE2B2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he-IL" dirty="0"/>
              <a:t>טריאתלון אילת 2024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91BB4-2DA3-2CF9-BFEF-52F9B9F814B8}"/>
              </a:ext>
            </a:extLst>
          </p:cNvPr>
          <p:cNvSpPr txBox="1"/>
          <p:nvPr/>
        </p:nvSpPr>
        <p:spPr>
          <a:xfrm>
            <a:off x="6096000" y="6382512"/>
            <a:ext cx="57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יובל רייז, בקר טכני</a:t>
            </a:r>
            <a:r>
              <a:rPr lang="en-US" dirty="0"/>
              <a:t> - </a:t>
            </a:r>
            <a:r>
              <a:rPr lang="he-IL" dirty="0"/>
              <a:t> </a:t>
            </a:r>
            <a:r>
              <a:rPr lang="en-US" dirty="0">
                <a:hlinkClick r:id="rId2"/>
              </a:rPr>
              <a:t>yuval.raiz@gmail.com</a:t>
            </a:r>
            <a:r>
              <a:rPr lang="en-US" dirty="0"/>
              <a:t> | 025.4840896</a:t>
            </a:r>
          </a:p>
        </p:txBody>
      </p:sp>
      <p:sp>
        <p:nvSpPr>
          <p:cNvPr id="15" name="TextBox 14">
            <a:hlinkClick r:id="" action="ppaction://customshow?id=0"/>
            <a:extLst>
              <a:ext uri="{FF2B5EF4-FFF2-40B4-BE49-F238E27FC236}">
                <a16:creationId xmlns:a16="http://schemas.microsoft.com/office/drawing/2014/main" id="{D0DF7E00-D9E4-8AA3-2F69-6EF73AAD2492}"/>
              </a:ext>
            </a:extLst>
          </p:cNvPr>
          <p:cNvSpPr txBox="1"/>
          <p:nvPr/>
        </p:nvSpPr>
        <p:spPr>
          <a:xfrm>
            <a:off x="7829550" y="3792974"/>
            <a:ext cx="186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 dirty="0"/>
              <a:t>מקצי ילדים</a:t>
            </a:r>
            <a:endParaRPr lang="en-US" sz="2800" b="1" dirty="0"/>
          </a:p>
        </p:txBody>
      </p:sp>
      <p:sp>
        <p:nvSpPr>
          <p:cNvPr id="16" name="TextBox 15">
            <a:hlinkClick r:id="" action="ppaction://customshow?id=1"/>
            <a:extLst>
              <a:ext uri="{FF2B5EF4-FFF2-40B4-BE49-F238E27FC236}">
                <a16:creationId xmlns:a16="http://schemas.microsoft.com/office/drawing/2014/main" id="{7DDFCFEB-CFA1-88F4-AD80-541984EFD1E4}"/>
              </a:ext>
            </a:extLst>
          </p:cNvPr>
          <p:cNvSpPr txBox="1"/>
          <p:nvPr/>
        </p:nvSpPr>
        <p:spPr>
          <a:xfrm>
            <a:off x="4933950" y="3763756"/>
            <a:ext cx="186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 dirty="0"/>
              <a:t>נוער</a:t>
            </a:r>
            <a:endParaRPr lang="en-US" sz="2800" b="1" dirty="0"/>
          </a:p>
        </p:txBody>
      </p:sp>
      <p:sp>
        <p:nvSpPr>
          <p:cNvPr id="17" name="TextBox 16">
            <a:hlinkClick r:id="" action="ppaction://customshow?id=2"/>
            <a:extLst>
              <a:ext uri="{FF2B5EF4-FFF2-40B4-BE49-F238E27FC236}">
                <a16:creationId xmlns:a16="http://schemas.microsoft.com/office/drawing/2014/main" id="{1E57F702-BE04-6CB3-3E67-9AE4EC875DCC}"/>
              </a:ext>
            </a:extLst>
          </p:cNvPr>
          <p:cNvSpPr txBox="1"/>
          <p:nvPr/>
        </p:nvSpPr>
        <p:spPr>
          <a:xfrm>
            <a:off x="2038350" y="3792974"/>
            <a:ext cx="186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 dirty="0"/>
              <a:t>קבוצות גיל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4354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FF29-8DAC-E362-6135-3152E2EDD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E607-F787-844B-B52B-C2A652D0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לוחות זמנים – עילית, נוער, אורבן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0C44-DB85-409B-0646-811C9FE9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b="1" u="sng" dirty="0"/>
              <a:t>שישי 13.12.2024 </a:t>
            </a:r>
          </a:p>
          <a:p>
            <a:pPr marL="0" indent="0">
              <a:buNone/>
            </a:pPr>
            <a:r>
              <a:rPr lang="he-IL" dirty="0"/>
              <a:t>08:00 – 09:15 צק אין                           כניסה דרך החניה של מלון ספורט</a:t>
            </a:r>
          </a:p>
          <a:p>
            <a:pPr marL="0" indent="0">
              <a:buNone/>
            </a:pPr>
            <a:r>
              <a:rPr lang="he-IL" dirty="0"/>
              <a:t>09:00 – 11:50 זינוקים                           חוף מלון רויאל </a:t>
            </a:r>
            <a:r>
              <a:rPr lang="he-IL" dirty="0" err="1"/>
              <a:t>ביץ</a:t>
            </a:r>
            <a:endParaRPr lang="he-IL" dirty="0"/>
          </a:p>
          <a:p>
            <a:pPr marL="0" indent="0">
              <a:buNone/>
            </a:pPr>
            <a:r>
              <a:rPr lang="he-IL" dirty="0"/>
              <a:t>16:00 – 17:30 הוצאת אופניים</a:t>
            </a:r>
          </a:p>
          <a:p>
            <a:pPr marL="0" indent="0">
              <a:buNone/>
            </a:pPr>
            <a:r>
              <a:rPr lang="he-IL" dirty="0"/>
              <a:t> </a:t>
            </a:r>
          </a:p>
          <a:p>
            <a:pPr marL="0" indent="0">
              <a:buNone/>
            </a:pPr>
            <a:r>
              <a:rPr lang="he-IL" dirty="0"/>
              <a:t>09:00 – 19:00 </a:t>
            </a:r>
            <a:r>
              <a:rPr lang="en-US" dirty="0"/>
              <a:t>EXPO</a:t>
            </a:r>
            <a:r>
              <a:rPr lang="he-IL" dirty="0"/>
              <a:t>                          חניית מלון ספורט קומת בריכה</a:t>
            </a:r>
          </a:p>
          <a:p>
            <a:pPr marL="0" indent="0">
              <a:buNone/>
            </a:pPr>
            <a:r>
              <a:rPr lang="he-IL" b="1" u="sng" dirty="0"/>
              <a:t>שבת 14.12.2024 </a:t>
            </a:r>
          </a:p>
          <a:p>
            <a:pPr marL="0" indent="0">
              <a:buNone/>
            </a:pPr>
            <a:r>
              <a:rPr lang="he-IL" dirty="0"/>
              <a:t>13:00            טכס מדליות                     אולם </a:t>
            </a:r>
            <a:r>
              <a:rPr lang="en-US" dirty="0"/>
              <a:t>WOW</a:t>
            </a:r>
            <a:endParaRPr lang="he-IL" dirty="0"/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22729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24A5A-838B-E2F2-E496-83B7BFD72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A885-B7B4-EEED-7F74-0D23DA17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לוחות זמנים – ילדים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3385-D880-7303-277C-A6D0434C2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b="1" u="sng" dirty="0"/>
              <a:t>שישי 13.12.2024 </a:t>
            </a:r>
          </a:p>
          <a:p>
            <a:pPr marL="0" indent="0">
              <a:buNone/>
            </a:pPr>
            <a:r>
              <a:rPr lang="he-IL" dirty="0"/>
              <a:t>11:10 – 12:10 צק אין                           כניסה משער </a:t>
            </a:r>
            <a:r>
              <a:rPr lang="he-IL" dirty="0" err="1"/>
              <a:t>הסימבד</a:t>
            </a:r>
            <a:r>
              <a:rPr lang="he-IL" dirty="0"/>
              <a:t> של מלון ספורט</a:t>
            </a:r>
          </a:p>
          <a:p>
            <a:pPr marL="0" indent="0">
              <a:buNone/>
            </a:pPr>
            <a:r>
              <a:rPr lang="he-IL" dirty="0"/>
              <a:t>12:40 – 15:20 זינוקים                           חוף מלון רויאל </a:t>
            </a:r>
            <a:r>
              <a:rPr lang="he-IL" dirty="0" err="1"/>
              <a:t>ביץ</a:t>
            </a:r>
            <a:endParaRPr lang="he-IL" dirty="0"/>
          </a:p>
          <a:p>
            <a:pPr marL="0" indent="0">
              <a:buNone/>
            </a:pPr>
            <a:r>
              <a:rPr lang="he-IL" dirty="0"/>
              <a:t>16:00 – 17:30 הוצאת אופניים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09:00 – 19:00 </a:t>
            </a:r>
            <a:r>
              <a:rPr lang="en-US" dirty="0"/>
              <a:t>EXPO</a:t>
            </a:r>
            <a:r>
              <a:rPr lang="he-IL" dirty="0"/>
              <a:t>                          חניית מלון ספורט קומת בריכה</a:t>
            </a:r>
          </a:p>
          <a:p>
            <a:pPr marL="0" indent="0">
              <a:buNone/>
            </a:pPr>
            <a:r>
              <a:rPr lang="he-IL" b="1" u="sng" dirty="0"/>
              <a:t>שבת 14.12.2024 </a:t>
            </a:r>
          </a:p>
          <a:p>
            <a:pPr marL="0" indent="0">
              <a:buNone/>
            </a:pPr>
            <a:r>
              <a:rPr lang="he-IL" dirty="0"/>
              <a:t>12:00            טכס מדליות                     אולם </a:t>
            </a:r>
            <a:r>
              <a:rPr lang="en-US" dirty="0"/>
              <a:t>WOW</a:t>
            </a:r>
            <a:endParaRPr lang="he-IL" dirty="0"/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0171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A9859-D660-690C-BCB6-751EE5A1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6A1D0-B3C7-7CF5-2672-7C6CB859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לוחות זמנים – שליחים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4085-03D2-4B5F-7D61-D747F34DC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e-IL" b="1" u="sng" dirty="0"/>
              <a:t>שישי 13.12.2024 </a:t>
            </a:r>
          </a:p>
          <a:p>
            <a:pPr marL="0" indent="0">
              <a:buNone/>
            </a:pPr>
            <a:r>
              <a:rPr lang="he-IL" dirty="0"/>
              <a:t>16:00            תדריך מאמנים לשליחים      מלון ספורט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09:00 – 19:00 </a:t>
            </a:r>
            <a:r>
              <a:rPr lang="en-US" dirty="0"/>
              <a:t>EXPO</a:t>
            </a:r>
            <a:r>
              <a:rPr lang="he-IL" dirty="0"/>
              <a:t>                          חניית מלון ספורט קומת בריכה</a:t>
            </a:r>
          </a:p>
          <a:p>
            <a:pPr marL="0" indent="0">
              <a:buNone/>
            </a:pPr>
            <a:r>
              <a:rPr lang="he-IL" b="1" u="sng" dirty="0"/>
              <a:t>שבת 14.12.2024 </a:t>
            </a:r>
          </a:p>
          <a:p>
            <a:pPr marL="0" indent="0">
              <a:buNone/>
            </a:pPr>
            <a:r>
              <a:rPr lang="he-IL" dirty="0"/>
              <a:t>06:15 – 10:00 צק אין                           כניסה משער </a:t>
            </a:r>
            <a:r>
              <a:rPr lang="he-IL" dirty="0" err="1"/>
              <a:t>הסימבד</a:t>
            </a:r>
            <a:r>
              <a:rPr lang="he-IL" dirty="0"/>
              <a:t> של מלון ספורט</a:t>
            </a:r>
          </a:p>
          <a:p>
            <a:pPr marL="0" indent="0">
              <a:buNone/>
            </a:pPr>
            <a:r>
              <a:rPr lang="he-IL" dirty="0"/>
              <a:t>07:00 – 11:30 זינוקים                           חוף מלון רויאל </a:t>
            </a:r>
            <a:r>
              <a:rPr lang="he-IL" dirty="0" err="1"/>
              <a:t>ביץ</a:t>
            </a:r>
            <a:endParaRPr lang="he-IL" dirty="0"/>
          </a:p>
          <a:p>
            <a:pPr marL="0" indent="0">
              <a:buNone/>
            </a:pPr>
            <a:r>
              <a:rPr lang="he-IL" dirty="0">
                <a:highlight>
                  <a:srgbClr val="FFFF00"/>
                </a:highlight>
              </a:rPr>
              <a:t>09:30 – 10:45</a:t>
            </a:r>
            <a:r>
              <a:rPr lang="he-IL" dirty="0"/>
              <a:t> הוצאת אופניים                 מהמעבר למלון </a:t>
            </a:r>
            <a:r>
              <a:rPr lang="he-IL" dirty="0" err="1"/>
              <a:t>ריביירה</a:t>
            </a:r>
            <a:r>
              <a:rPr lang="he-IL" dirty="0"/>
              <a:t> או מתחם הסיום</a:t>
            </a:r>
          </a:p>
          <a:p>
            <a:pPr marL="0" indent="0">
              <a:buNone/>
            </a:pPr>
            <a:endParaRPr lang="he-IL" b="1" u="sng" dirty="0"/>
          </a:p>
          <a:p>
            <a:pPr marL="0" indent="0">
              <a:buNone/>
            </a:pPr>
            <a:r>
              <a:rPr lang="he-IL" dirty="0"/>
              <a:t>12:00            טכס מדליות                     אולם </a:t>
            </a:r>
            <a:r>
              <a:rPr lang="en-US" dirty="0"/>
              <a:t>WOW</a:t>
            </a:r>
            <a:endParaRPr lang="he-IL" dirty="0"/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4648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E1CA-9072-D7C2-CBD1-AD6E142F5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רישום ואיסוף ערכות – תכולת ערכה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40089-4B7B-1BA9-4DA1-A1F9F8951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u="sng" dirty="0"/>
              <a:t>תיק של </a:t>
            </a:r>
            <a:r>
              <a:rPr lang="en-US" u="sng" dirty="0"/>
              <a:t>HERTZ</a:t>
            </a:r>
            <a:r>
              <a:rPr lang="he-IL" u="sng" dirty="0"/>
              <a:t> שכולל </a:t>
            </a:r>
            <a:r>
              <a:rPr lang="he-IL" dirty="0"/>
              <a:t>:</a:t>
            </a:r>
            <a:endParaRPr lang="en-US" dirty="0"/>
          </a:p>
          <a:p>
            <a:pPr marL="0" indent="0">
              <a:buNone/>
            </a:pPr>
            <a:r>
              <a:rPr lang="he-IL" dirty="0"/>
              <a:t>צמיד לספורטאי</a:t>
            </a:r>
            <a:r>
              <a:rPr lang="en-US" dirty="0"/>
              <a:t>  </a:t>
            </a:r>
            <a:r>
              <a:rPr lang="he-IL" dirty="0"/>
              <a:t> - </a:t>
            </a:r>
            <a:r>
              <a:rPr lang="he-IL" dirty="0">
                <a:solidFill>
                  <a:srgbClr val="FF0000"/>
                </a:solidFill>
              </a:rPr>
              <a:t>אמצעי זיהוי כניסה </a:t>
            </a:r>
            <a:r>
              <a:rPr lang="he-IL" dirty="0" err="1">
                <a:solidFill>
                  <a:srgbClr val="FF0000"/>
                </a:solidFill>
              </a:rPr>
              <a:t>לצק</a:t>
            </a:r>
            <a:r>
              <a:rPr lang="he-IL" dirty="0">
                <a:solidFill>
                  <a:srgbClr val="FF0000"/>
                </a:solidFill>
              </a:rPr>
              <a:t> אין ולזינוק</a:t>
            </a:r>
            <a:r>
              <a:rPr lang="he-IL" dirty="0"/>
              <a:t> </a:t>
            </a:r>
          </a:p>
          <a:p>
            <a:pPr marL="0" indent="0">
              <a:buNone/>
            </a:pPr>
            <a:r>
              <a:rPr lang="he-IL" dirty="0"/>
              <a:t>כובע שחיה         - </a:t>
            </a:r>
            <a:r>
              <a:rPr lang="he-IL" dirty="0">
                <a:solidFill>
                  <a:srgbClr val="FF0000"/>
                </a:solidFill>
              </a:rPr>
              <a:t>חובה שימוש במהלך </a:t>
            </a:r>
            <a:r>
              <a:rPr lang="he-IL" dirty="0" err="1">
                <a:solidFill>
                  <a:srgbClr val="FF0000"/>
                </a:solidFill>
              </a:rPr>
              <a:t>השחיה</a:t>
            </a:r>
            <a:r>
              <a:rPr lang="he-IL" dirty="0">
                <a:solidFill>
                  <a:srgbClr val="FF0000"/>
                </a:solidFill>
              </a:rPr>
              <a:t> ככובע עליון</a:t>
            </a:r>
          </a:p>
          <a:p>
            <a:pPr marL="0" indent="0">
              <a:buNone/>
            </a:pPr>
            <a:r>
              <a:rPr lang="he-IL" dirty="0"/>
              <a:t>מספר תחרות למי שאין לו קבוע</a:t>
            </a:r>
          </a:p>
          <a:p>
            <a:pPr marL="0" indent="0">
              <a:buNone/>
            </a:pPr>
            <a:r>
              <a:rPr lang="he-IL" dirty="0"/>
              <a:t>חולצת תחרות</a:t>
            </a:r>
            <a:endParaRPr lang="en-US" dirty="0"/>
          </a:p>
          <a:p>
            <a:pPr marL="0" indent="0">
              <a:buNone/>
            </a:pPr>
            <a:r>
              <a:rPr lang="he-IL" dirty="0"/>
              <a:t>מוצרי </a:t>
            </a:r>
            <a:r>
              <a:rPr lang="he-IL" dirty="0" err="1"/>
              <a:t>קדמ</a:t>
            </a:r>
            <a:r>
              <a:rPr lang="he-IL" dirty="0"/>
              <a:t> שונים</a:t>
            </a:r>
          </a:p>
          <a:p>
            <a:pPr marL="0" indent="0">
              <a:buNone/>
            </a:pPr>
            <a:r>
              <a:rPr lang="he-IL" dirty="0"/>
              <a:t>חטיף </a:t>
            </a:r>
            <a:r>
              <a:rPr lang="en-US" dirty="0"/>
              <a:t>Nature </a:t>
            </a:r>
            <a:r>
              <a:rPr lang="en-US" dirty="0" err="1"/>
              <a:t>Vallley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2199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3009-661C-ED17-AF2A-42034C6B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אזור התחרות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69811D-A085-B2EC-A21F-97794AE6D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92" y="248270"/>
            <a:ext cx="4493305" cy="6361460"/>
          </a:xfrm>
        </p:spPr>
      </p:pic>
    </p:spTree>
    <p:extLst>
      <p:ext uri="{BB962C8B-B14F-4D97-AF65-F5344CB8AC3E}">
        <p14:creationId xmlns:p14="http://schemas.microsoft.com/office/powerpoint/2010/main" val="2048629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A5AD-94DF-5DB3-037D-0BBAA785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מרחקים - בוגרים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EC3B23-6F83-549C-0756-647F91BB37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109413"/>
              </p:ext>
            </p:extLst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8601025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2716514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407054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7734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ריצה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רכיבה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שחיה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03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(4)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37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1500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אולימפי ק. גיל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68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5.1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19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750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ספרינט ק. גיל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37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121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682BE-CF3D-3EFB-20D8-E66901410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DFF3-FE63-BA74-52AA-1B09378A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מרחקים – עילית, נוער, סופר ספרינט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D44CB8-93CF-98EB-B578-708605309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834490"/>
              </p:ext>
            </p:extLst>
          </p:nvPr>
        </p:nvGraphicFramePr>
        <p:xfrm>
          <a:off x="838200" y="1825625"/>
          <a:ext cx="10515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8601025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2716514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407054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7734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ריצה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רכיבה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שחיה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03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(4)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40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(7)</a:t>
                      </a:r>
                      <a:r>
                        <a:rPr lang="en-US" dirty="0"/>
                        <a:t> </a:t>
                      </a:r>
                      <a:r>
                        <a:rPr lang="he-IL" dirty="0"/>
                        <a:t> (</a:t>
                      </a:r>
                      <a:r>
                        <a:rPr lang="he-IL" dirty="0" err="1"/>
                        <a:t>דראפטינג</a:t>
                      </a:r>
                      <a:r>
                        <a:rPr lang="he-IL" dirty="0"/>
                        <a:t>, </a:t>
                      </a:r>
                      <a:r>
                        <a:rPr lang="he-IL" dirty="0" err="1"/>
                        <a:t>לאפינג</a:t>
                      </a:r>
                      <a:r>
                        <a:rPr lang="he-IL" dirty="0"/>
                        <a:t>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1500 מ (2)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עילית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68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5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18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(4) (</a:t>
                      </a:r>
                      <a:r>
                        <a:rPr lang="he-IL" dirty="0" err="1"/>
                        <a:t>דראפטינג</a:t>
                      </a:r>
                      <a:r>
                        <a:rPr lang="he-IL" dirty="0"/>
                        <a:t>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750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ספרינט נוער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37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2.5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 (</a:t>
                      </a:r>
                      <a:r>
                        <a:rPr lang="he-IL" dirty="0" err="1"/>
                        <a:t>דראפטינג</a:t>
                      </a:r>
                      <a:r>
                        <a:rPr lang="he-IL" dirty="0"/>
                        <a:t>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500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סופר ספרינט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33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2.5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500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אורבן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416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60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DAA7-9C55-FCBC-724E-8E0717D54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03F7-B683-3EA4-BBB7-5AEC6AD5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מרחקים – ילדים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5D72EA-5904-BF95-3B33-89DDDE9CE7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069126"/>
              </p:ext>
            </p:extLst>
          </p:nvPr>
        </p:nvGraphicFramePr>
        <p:xfrm>
          <a:off x="838200" y="1825625"/>
          <a:ext cx="10515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860102546"/>
                    </a:ext>
                  </a:extLst>
                </a:gridCol>
                <a:gridCol w="3354324">
                  <a:extLst>
                    <a:ext uri="{9D8B030D-6E8A-4147-A177-3AD203B41FA5}">
                      <a16:colId xmlns:a16="http://schemas.microsoft.com/office/drawing/2014/main" val="827165140"/>
                    </a:ext>
                  </a:extLst>
                </a:gridCol>
                <a:gridCol w="1903476">
                  <a:extLst>
                    <a:ext uri="{9D8B030D-6E8A-4147-A177-3AD203B41FA5}">
                      <a16:colId xmlns:a16="http://schemas.microsoft.com/office/drawing/2014/main" val="27407054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7734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ריצה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רכיבה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שחיה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03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2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8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  - </a:t>
                      </a:r>
                      <a:r>
                        <a:rPr lang="he-IL" dirty="0" err="1"/>
                        <a:t>דראפטינג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300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12-13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68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1.5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5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(2)  -  </a:t>
                      </a:r>
                      <a:r>
                        <a:rPr lang="en-US" dirty="0"/>
                        <a:t>10</a:t>
                      </a:r>
                      <a:r>
                        <a:rPr lang="he-IL" dirty="0"/>
                        <a:t> ללא אופני כביש         </a:t>
                      </a:r>
                    </a:p>
                    <a:p>
                      <a:pPr algn="r" rtl="1"/>
                      <a:r>
                        <a:rPr lang="he-IL" dirty="0"/>
                        <a:t>               -  11 </a:t>
                      </a:r>
                      <a:r>
                        <a:rPr lang="he-IL" dirty="0" err="1"/>
                        <a:t>דראפטינג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200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10-11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37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3 </a:t>
                      </a:r>
                      <a:r>
                        <a:rPr lang="he-IL" dirty="0" err="1"/>
                        <a:t>קמ</a:t>
                      </a:r>
                      <a:r>
                        <a:rPr lang="he-IL" dirty="0"/>
                        <a:t> (1)  - אסור אופני כביש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100 מ (1)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8-9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33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28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E1AF-C530-D875-6DDC-513D664C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שטח החלפה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4861-A6E0-8A81-E922-618C0DCA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שטח ההחלפה הינו בחצר האחורית של מלון ספורט</a:t>
            </a:r>
          </a:p>
          <a:p>
            <a:r>
              <a:rPr lang="he-IL" dirty="0"/>
              <a:t>שורות המתקנים הינם בתצורה של שתי שורות צמודות כאשר על כל מתקן ניתן וצריך להחנות 4 זוגות אופניים , לא יותר ולא פחות. בכול קטע יהיה שילוט ברור לקבוצת הגיל שחונה בו 8,9,10,11,12,13 בחלוקה לבנות ובנים.</a:t>
            </a:r>
          </a:p>
          <a:p>
            <a:r>
              <a:rPr lang="he-IL" dirty="0"/>
              <a:t>הכניסה לשטח ההחלפה מתוך החצר הפנימית מלון ספורט כאשר באותה זמן מתנהלת התחרות ויש לצאת באותה הדרך לכוון הזינוק בים לאחר הצבת האופניים</a:t>
            </a:r>
          </a:p>
          <a:p>
            <a:r>
              <a:rPr lang="he-IL" dirty="0"/>
              <a:t>יש להניח אופני כביש עם הברקסים על המתקנים או ניתן להניח אותם עם הכיסא. לגבי אופני הרים מומלץ להניח עם הכיסא.</a:t>
            </a:r>
          </a:p>
          <a:p>
            <a:r>
              <a:rPr lang="he-IL" dirty="0"/>
              <a:t>יש להתארגן בזמן בשטח ההחלפה על מנת שתוכלו להספיק להגיע לזינוק בזמן , לפחות עד 15 דקות מזמן הזינוק.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51279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F367-01E1-6C2B-90D9-0AC9BA98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שטח החלפה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C946A-0C4C-6CA2-EDFF-C94580504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0" y="1825625"/>
            <a:ext cx="5044440" cy="4351338"/>
          </a:xfrm>
        </p:spPr>
        <p:txBody>
          <a:bodyPr/>
          <a:lstStyle/>
          <a:p>
            <a:r>
              <a:rPr lang="he-IL" dirty="0"/>
              <a:t>בחצר האחורית של מלון ספורט</a:t>
            </a:r>
          </a:p>
          <a:p>
            <a:r>
              <a:rPr lang="he-IL" dirty="0"/>
              <a:t>4 זוגות אופניים בכל צד של סטנד</a:t>
            </a:r>
          </a:p>
          <a:p>
            <a:r>
              <a:rPr lang="he-IL" dirty="0"/>
              <a:t>תנועה בין הסטנדים לכיוון המלון</a:t>
            </a:r>
            <a:endParaRPr lang="en-US" dirty="0"/>
          </a:p>
          <a:p>
            <a:r>
              <a:rPr lang="he-IL" dirty="0"/>
              <a:t>צק אין שמתבצע בזמן התחרות – כניסה ויציאה דרך השער של "</a:t>
            </a:r>
            <a:r>
              <a:rPr lang="he-IL" dirty="0" err="1"/>
              <a:t>סימבד</a:t>
            </a:r>
            <a:r>
              <a:rPr lang="he-IL" dirty="0"/>
              <a:t>"</a:t>
            </a:r>
          </a:p>
          <a:p>
            <a:r>
              <a:rPr lang="he-IL" dirty="0"/>
              <a:t>חשבו על 15 דקות מהסטנד לזינוק</a:t>
            </a:r>
          </a:p>
          <a:p>
            <a:endParaRPr lang="he-IL" dirty="0"/>
          </a:p>
          <a:p>
            <a:endParaRPr lang="he-IL" dirty="0"/>
          </a:p>
          <a:p>
            <a:endParaRPr lang="LID4096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FCFCFB-732D-CD93-722B-ABD845A2F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09" y="258098"/>
            <a:ext cx="4453241" cy="57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9C1C7-0B06-7EDD-9CE5-026B285E2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7576D-DC9B-46F2-64DD-A153E1519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he-IL" dirty="0"/>
              <a:t>טריאתלון אילת 2024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8187A-8265-D972-0C3F-F8A4479F0436}"/>
              </a:ext>
            </a:extLst>
          </p:cNvPr>
          <p:cNvSpPr txBox="1"/>
          <p:nvPr/>
        </p:nvSpPr>
        <p:spPr>
          <a:xfrm>
            <a:off x="6096000" y="6382512"/>
            <a:ext cx="57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יובל רייז, בקר טכני</a:t>
            </a:r>
            <a:r>
              <a:rPr lang="en-US" dirty="0"/>
              <a:t> - </a:t>
            </a:r>
            <a:r>
              <a:rPr lang="he-IL" dirty="0"/>
              <a:t> </a:t>
            </a:r>
            <a:r>
              <a:rPr lang="en-US" dirty="0">
                <a:hlinkClick r:id="rId2"/>
              </a:rPr>
              <a:t>yuval.raiz@gmail.com</a:t>
            </a:r>
            <a:r>
              <a:rPr lang="en-US" dirty="0"/>
              <a:t> | 025.4840896</a:t>
            </a:r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91B2CA57-8908-BAE8-39B3-08D73AC3A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he-IL" sz="4800" dirty="0"/>
              <a:t>מקצי ילדים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40463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F42E-D7DE-F695-3456-83C80A36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זינוקים - בוגרים</a:t>
            </a:r>
            <a:endParaRPr lang="LID4096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1FF242-56BF-3AC9-1466-1B7A7D614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584744"/>
              </p:ext>
            </p:extLst>
          </p:nvPr>
        </p:nvGraphicFramePr>
        <p:xfrm>
          <a:off x="1198418" y="2037144"/>
          <a:ext cx="8442541" cy="3850100"/>
        </p:xfrm>
        <a:graphic>
          <a:graphicData uri="http://schemas.openxmlformats.org/drawingml/2006/table">
            <a:tbl>
              <a:tblPr/>
              <a:tblGrid>
                <a:gridCol w="1601640">
                  <a:extLst>
                    <a:ext uri="{9D8B030D-6E8A-4147-A177-3AD203B41FA5}">
                      <a16:colId xmlns:a16="http://schemas.microsoft.com/office/drawing/2014/main" val="1689241285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1000887078"/>
                    </a:ext>
                  </a:extLst>
                </a:gridCol>
                <a:gridCol w="3556183">
                  <a:extLst>
                    <a:ext uri="{9D8B030D-6E8A-4147-A177-3AD203B41FA5}">
                      <a16:colId xmlns:a16="http://schemas.microsoft.com/office/drawing/2014/main" val="93750649"/>
                    </a:ext>
                  </a:extLst>
                </a:gridCol>
                <a:gridCol w="1520200">
                  <a:extLst>
                    <a:ext uri="{9D8B030D-6E8A-4147-A177-3AD203B41FA5}">
                      <a16:colId xmlns:a16="http://schemas.microsoft.com/office/drawing/2014/main" val="3181654922"/>
                    </a:ext>
                  </a:extLst>
                </a:gridCol>
              </a:tblGrid>
              <a:tr h="962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6:30:00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ורוד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1FC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ספרינט נשים שלשות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 dirty="0">
                          <a:effectLst/>
                          <a:latin typeface="Arial" panose="020B0604020202020204" pitchFamily="34" charset="0"/>
                        </a:rPr>
                        <a:t>זהב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41783"/>
                  </a:ext>
                </a:extLst>
              </a:tr>
              <a:tr h="962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6:35:00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>
                          <a:effectLst/>
                          <a:latin typeface="Arial" panose="020B0604020202020204" pitchFamily="34" charset="0"/>
                        </a:rPr>
                        <a:t>צהוב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ספרינט 16+ </a:t>
                      </a:r>
                      <a:r>
                        <a:rPr lang="he-IL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ופארטריאתלון</a:t>
                      </a:r>
                      <a:endParaRPr lang="he-I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>
                          <a:effectLst/>
                          <a:latin typeface="Arial" panose="020B0604020202020204" pitchFamily="34" charset="0"/>
                        </a:rPr>
                        <a:t>זהב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29508"/>
                  </a:ext>
                </a:extLst>
              </a:tr>
              <a:tr h="962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6:50:00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כחול בהיר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אולימפי 18-49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>
                          <a:effectLst/>
                          <a:latin typeface="Arial" panose="020B0604020202020204" pitchFamily="34" charset="0"/>
                        </a:rPr>
                        <a:t>כחול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233637"/>
                  </a:ext>
                </a:extLst>
              </a:tr>
              <a:tr h="962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6:55:00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כחול כהה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אולימפי 50+ ושלשות 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none" strike="noStrike" dirty="0">
                          <a:effectLst/>
                          <a:latin typeface="Arial" panose="020B0604020202020204" pitchFamily="34" charset="0"/>
                        </a:rPr>
                        <a:t>כחול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6352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44C4BC-8AEC-312C-B124-AB5DEDDB7A8A}"/>
              </a:ext>
            </a:extLst>
          </p:cNvPr>
          <p:cNvSpPr txBox="1"/>
          <p:nvPr/>
        </p:nvSpPr>
        <p:spPr>
          <a:xfrm>
            <a:off x="1785925" y="1514895"/>
            <a:ext cx="785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2400" b="1" dirty="0"/>
              <a:t>צמיד            מקצה                                כובע               זינוק 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2053847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0F56-6F7D-7EF3-8955-875BD695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זינוקים – עילית ונוער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262E0F-A4D2-1213-94CD-DC1D27D439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480564"/>
              </p:ext>
            </p:extLst>
          </p:nvPr>
        </p:nvGraphicFramePr>
        <p:xfrm>
          <a:off x="1198418" y="1828800"/>
          <a:ext cx="9403992" cy="4232750"/>
        </p:xfrm>
        <a:graphic>
          <a:graphicData uri="http://schemas.openxmlformats.org/drawingml/2006/table">
            <a:tbl>
              <a:tblPr/>
              <a:tblGrid>
                <a:gridCol w="1784038">
                  <a:extLst>
                    <a:ext uri="{9D8B030D-6E8A-4147-A177-3AD203B41FA5}">
                      <a16:colId xmlns:a16="http://schemas.microsoft.com/office/drawing/2014/main" val="598680874"/>
                    </a:ext>
                  </a:extLst>
                </a:gridCol>
                <a:gridCol w="1965465">
                  <a:extLst>
                    <a:ext uri="{9D8B030D-6E8A-4147-A177-3AD203B41FA5}">
                      <a16:colId xmlns:a16="http://schemas.microsoft.com/office/drawing/2014/main" val="1257462471"/>
                    </a:ext>
                  </a:extLst>
                </a:gridCol>
                <a:gridCol w="3961167">
                  <a:extLst>
                    <a:ext uri="{9D8B030D-6E8A-4147-A177-3AD203B41FA5}">
                      <a16:colId xmlns:a16="http://schemas.microsoft.com/office/drawing/2014/main" val="2380875897"/>
                    </a:ext>
                  </a:extLst>
                </a:gridCol>
                <a:gridCol w="1693322">
                  <a:extLst>
                    <a:ext uri="{9D8B030D-6E8A-4147-A177-3AD203B41FA5}">
                      <a16:colId xmlns:a16="http://schemas.microsoft.com/office/drawing/2014/main" val="2610431727"/>
                    </a:ext>
                  </a:extLst>
                </a:gridCol>
              </a:tblGrid>
              <a:tr h="846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9:00:00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כחול בהיר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 dirty="0">
                          <a:effectLst/>
                          <a:latin typeface="Arial" panose="020B0604020202020204" pitchFamily="34" charset="0"/>
                        </a:rPr>
                        <a:t>עילית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זהב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900222"/>
                  </a:ext>
                </a:extLst>
              </a:tr>
              <a:tr h="846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10:20:00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צהוב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סופר ספרינט נוער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אדום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538158"/>
                  </a:ext>
                </a:extLst>
              </a:tr>
              <a:tr h="846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10:40:00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כתום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ספרינט נוער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זהב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090203"/>
                  </a:ext>
                </a:extLst>
              </a:tr>
              <a:tr h="846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11:25:00 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ורוד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1FC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סופרספרינט נערות +אורבני </a:t>
                      </a:r>
                      <a:r>
                        <a:rPr lang="he-IL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he-IL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אדום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997170"/>
                  </a:ext>
                </a:extLst>
              </a:tr>
              <a:tr h="84655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11:50:00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ורוד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1FC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ספרינט נערות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 dirty="0">
                          <a:effectLst/>
                          <a:latin typeface="Arial" panose="020B0604020202020204" pitchFamily="34" charset="0"/>
                        </a:rPr>
                        <a:t>זהב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498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C04040B-9718-B9CB-C4A0-BD26A2881C9E}"/>
              </a:ext>
            </a:extLst>
          </p:cNvPr>
          <p:cNvSpPr txBox="1"/>
          <p:nvPr/>
        </p:nvSpPr>
        <p:spPr>
          <a:xfrm>
            <a:off x="1897783" y="1283668"/>
            <a:ext cx="870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2400" b="1" dirty="0"/>
              <a:t>צמיד            מקצה                                         כובע               זינוק 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3497908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14F8-348D-559A-37EC-84149AC14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זינוקים - ילדים</a:t>
            </a:r>
            <a:endParaRPr lang="LID4096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8F463B-31BD-1D94-B30C-EF6172EDD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130961"/>
              </p:ext>
            </p:extLst>
          </p:nvPr>
        </p:nvGraphicFramePr>
        <p:xfrm>
          <a:off x="1198418" y="2542194"/>
          <a:ext cx="9581731" cy="2997820"/>
        </p:xfrm>
        <a:graphic>
          <a:graphicData uri="http://schemas.openxmlformats.org/drawingml/2006/table">
            <a:tbl>
              <a:tblPr/>
              <a:tblGrid>
                <a:gridCol w="1817756">
                  <a:extLst>
                    <a:ext uri="{9D8B030D-6E8A-4147-A177-3AD203B41FA5}">
                      <a16:colId xmlns:a16="http://schemas.microsoft.com/office/drawing/2014/main" val="2422903369"/>
                    </a:ext>
                  </a:extLst>
                </a:gridCol>
                <a:gridCol w="2002612">
                  <a:extLst>
                    <a:ext uri="{9D8B030D-6E8A-4147-A177-3AD203B41FA5}">
                      <a16:colId xmlns:a16="http://schemas.microsoft.com/office/drawing/2014/main" val="1898154566"/>
                    </a:ext>
                  </a:extLst>
                </a:gridCol>
                <a:gridCol w="4036035">
                  <a:extLst>
                    <a:ext uri="{9D8B030D-6E8A-4147-A177-3AD203B41FA5}">
                      <a16:colId xmlns:a16="http://schemas.microsoft.com/office/drawing/2014/main" val="2526503076"/>
                    </a:ext>
                  </a:extLst>
                </a:gridCol>
                <a:gridCol w="1725328">
                  <a:extLst>
                    <a:ext uri="{9D8B030D-6E8A-4147-A177-3AD203B41FA5}">
                      <a16:colId xmlns:a16="http://schemas.microsoft.com/office/drawing/2014/main" val="3951421073"/>
                    </a:ext>
                  </a:extLst>
                </a:gridCol>
              </a:tblGrid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12:40:00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כחול כהה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 dirty="0">
                          <a:effectLst/>
                          <a:latin typeface="Arial" panose="020B0604020202020204" pitchFamily="34" charset="0"/>
                        </a:rPr>
                        <a:t>ילדים 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אדום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231973"/>
                  </a:ext>
                </a:extLst>
              </a:tr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13:15:00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כחול כהה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ילדים 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אדום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309156"/>
                  </a:ext>
                </a:extLst>
              </a:tr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13:50:00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ורוד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1FC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ילדות 12-13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אדום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040038"/>
                  </a:ext>
                </a:extLst>
              </a:tr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14:25:00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צהוב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ילדים וילדות  8-9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זהב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61030"/>
                  </a:ext>
                </a:extLst>
              </a:tr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14:40:00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כתום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ילדים 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כחול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353245"/>
                  </a:ext>
                </a:extLst>
              </a:tr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15:00:00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כתום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ילדים 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כחול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69023"/>
                  </a:ext>
                </a:extLst>
              </a:tr>
              <a:tr h="428260">
                <a:tc>
                  <a:txBody>
                    <a:bodyPr/>
                    <a:lstStyle/>
                    <a:p>
                      <a:pPr algn="ctr" fontAlgn="b"/>
                      <a:r>
                        <a:rPr lang="en-IL" sz="1600" b="0" i="0" u="none" strike="noStrike">
                          <a:effectLst/>
                          <a:latin typeface="Arial" panose="020B0604020202020204" pitchFamily="34" charset="0"/>
                        </a:rPr>
                        <a:t>15:20:00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ורוד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1FC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effectLst/>
                          <a:latin typeface="Arial" panose="020B0604020202020204" pitchFamily="34" charset="0"/>
                        </a:rPr>
                        <a:t>ילדות 10--11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1600" b="1" i="0" u="none" strike="noStrike" dirty="0">
                          <a:effectLst/>
                          <a:latin typeface="Arial" panose="020B0604020202020204" pitchFamily="34" charset="0"/>
                        </a:rPr>
                        <a:t>כחול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8178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82057E-BED2-3C84-EBBB-5DF2D00687CD}"/>
              </a:ext>
            </a:extLst>
          </p:cNvPr>
          <p:cNvSpPr txBox="1"/>
          <p:nvPr/>
        </p:nvSpPr>
        <p:spPr>
          <a:xfrm>
            <a:off x="2009265" y="1945819"/>
            <a:ext cx="8619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2400" b="1" dirty="0"/>
              <a:t>צמיד            מקצה                                       כובע                  זינוק 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1484884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4A85-085D-2032-5471-C6977374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זמני גג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0422F-30F2-3270-94D1-2ED2C6E5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יציאה מכיכר טורונטו צפונה – 9:45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69729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D3111B-B11F-45EA-871A-11302D4A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הגעה לנקודת הזינוק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049D864-5892-4F6D-85F7-607ED9031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6925" cy="6858000"/>
          </a:xfrm>
        </p:spPr>
      </p:pic>
      <p:cxnSp>
        <p:nvCxnSpPr>
          <p:cNvPr id="7" name="מחבר חץ ישר 6">
            <a:extLst>
              <a:ext uri="{FF2B5EF4-FFF2-40B4-BE49-F238E27FC236}">
                <a16:creationId xmlns:a16="http://schemas.microsoft.com/office/drawing/2014/main" id="{44497718-F8CB-49CF-B34B-CFB6C4BA40D1}"/>
              </a:ext>
            </a:extLst>
          </p:cNvPr>
          <p:cNvCxnSpPr/>
          <p:nvPr/>
        </p:nvCxnSpPr>
        <p:spPr>
          <a:xfrm flipH="1" flipV="1">
            <a:off x="5594888" y="3595607"/>
            <a:ext cx="6121831" cy="1704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DB805886-4DFD-43C1-8271-439ED2BA497B}"/>
              </a:ext>
            </a:extLst>
          </p:cNvPr>
          <p:cNvCxnSpPr/>
          <p:nvPr/>
        </p:nvCxnSpPr>
        <p:spPr>
          <a:xfrm flipV="1">
            <a:off x="5470902" y="3084163"/>
            <a:ext cx="1673817" cy="3448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1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05320-5B95-4F3D-AF00-841D1ED1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הגעה </a:t>
            </a:r>
            <a:r>
              <a:rPr lang="he-IL" dirty="0" err="1"/>
              <a:t>לנק</a:t>
            </a:r>
            <a:r>
              <a:rPr lang="he-IL" dirty="0"/>
              <a:t>' זינוק</a:t>
            </a:r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2C553D5E-D4C0-4BC5-A0DC-3C32668EE19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722674"/>
              </p:ext>
            </p:extLst>
          </p:nvPr>
        </p:nvGraphicFramePr>
        <p:xfrm>
          <a:off x="666427" y="-407674"/>
          <a:ext cx="10859146" cy="767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84" imgH="5667266" progId="AcroExch.Document.DC">
                  <p:embed/>
                </p:oleObj>
              </mc:Choice>
              <mc:Fallback>
                <p:oleObj name="Acrobat Document" r:id="rId2" imgW="8019784" imgH="5667266" progId="AcroExch.Document.DC">
                  <p:embed/>
                  <p:pic>
                    <p:nvPicPr>
                      <p:cNvPr id="4" name="מציין מיקום תוכן 3">
                        <a:extLst>
                          <a:ext uri="{FF2B5EF4-FFF2-40B4-BE49-F238E27FC236}">
                            <a16:creationId xmlns:a16="http://schemas.microsoft.com/office/drawing/2014/main" id="{2C553D5E-D4C0-4BC5-A0DC-3C32668EE1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6427" y="-407674"/>
                        <a:ext cx="10859146" cy="767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AF2FDD32-1D31-41E7-AE8F-834E0F22EAF3}"/>
              </a:ext>
            </a:extLst>
          </p:cNvPr>
          <p:cNvCxnSpPr/>
          <p:nvPr/>
        </p:nvCxnSpPr>
        <p:spPr>
          <a:xfrm flipH="1">
            <a:off x="8710048" y="0"/>
            <a:ext cx="1177871" cy="2665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F7172C05-83EE-449C-AB5A-A93662EE1314}"/>
              </a:ext>
            </a:extLst>
          </p:cNvPr>
          <p:cNvCxnSpPr/>
          <p:nvPr/>
        </p:nvCxnSpPr>
        <p:spPr>
          <a:xfrm flipH="1">
            <a:off x="6292312" y="2262753"/>
            <a:ext cx="780082" cy="17048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DF07A5B4-E1A6-4306-9906-41148DE22221}"/>
              </a:ext>
            </a:extLst>
          </p:cNvPr>
          <p:cNvCxnSpPr>
            <a:cxnSpLocks/>
          </p:cNvCxnSpPr>
          <p:nvPr/>
        </p:nvCxnSpPr>
        <p:spPr>
          <a:xfrm>
            <a:off x="6292312" y="3967566"/>
            <a:ext cx="728420" cy="356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8D974FD1-FC05-4D4D-AFB9-A4EEE57DA120}"/>
              </a:ext>
            </a:extLst>
          </p:cNvPr>
          <p:cNvCxnSpPr/>
          <p:nvPr/>
        </p:nvCxnSpPr>
        <p:spPr>
          <a:xfrm flipH="1" flipV="1">
            <a:off x="7268705" y="2092271"/>
            <a:ext cx="1193370" cy="5579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FB35-CB47-CD99-E999-644C78AC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ילדים 8-9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6CA38-43F7-1183-1C25-7D471CBE9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67" y="1305621"/>
            <a:ext cx="3955868" cy="55956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F286F-35C3-863D-7117-53F37382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הקפה אחת נגד כיוון השעון (כתף שמאל)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030D6-7704-AA1D-086D-B53367A234BB}"/>
              </a:ext>
            </a:extLst>
          </p:cNvPr>
          <p:cNvSpPr txBox="1"/>
          <p:nvPr/>
        </p:nvSpPr>
        <p:spPr>
          <a:xfrm>
            <a:off x="710110" y="3105834"/>
            <a:ext cx="19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25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41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2B80-6750-B386-96A2-382F2129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15D1-565C-FCBD-6902-72637BA64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ילדים 10-11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68675-9240-0889-D8D9-697A7CA00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05621"/>
            <a:ext cx="3955867" cy="55956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5712-8EAA-3C49-7E12-AFA66BD0F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הקפה אחת נגד כיוון השעון (כתף שמאל)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C5B43-81C0-CDB7-92B6-A1F361C9C20C}"/>
              </a:ext>
            </a:extLst>
          </p:cNvPr>
          <p:cNvSpPr txBox="1"/>
          <p:nvPr/>
        </p:nvSpPr>
        <p:spPr>
          <a:xfrm>
            <a:off x="710110" y="3105834"/>
            <a:ext cx="19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50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26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DA6FD-ACC7-172F-4A54-C208C1E32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6C42-D6E2-C0DD-3586-52F16FF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ילדים 12-13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6AD20-588A-3BBB-B9BD-BCD07147B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2"/>
            <a:ext cx="3955867" cy="55956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D672C-6F2C-5C03-57A6-9B7BE09A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הקפה אחת נגד כיוון השעון (כתף שמאל)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2137E-42E1-03B0-59A7-49366CB9A846}"/>
              </a:ext>
            </a:extLst>
          </p:cNvPr>
          <p:cNvSpPr txBox="1"/>
          <p:nvPr/>
        </p:nvSpPr>
        <p:spPr>
          <a:xfrm>
            <a:off x="581870" y="3105834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100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09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369D2-5FF2-6883-3E67-D3421940A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3A84-6FAE-A3BD-861E-F9084517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אולימפי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E306A-06AA-8DE1-A72F-D71B210F8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AC71-86C6-A981-28B3-40F68A885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הקפה אחת נגד כיוון השעון (כתף שמאל)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C0BAA-53F6-EF4F-C5F8-095CEB39EB6E}"/>
              </a:ext>
            </a:extLst>
          </p:cNvPr>
          <p:cNvSpPr txBox="1"/>
          <p:nvPr/>
        </p:nvSpPr>
        <p:spPr>
          <a:xfrm>
            <a:off x="581870" y="3105834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650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0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9FE3-93C6-7E9D-2C37-11F02D6F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E0932-96F1-314A-2438-78DE479018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he-IL" dirty="0"/>
              <a:t>טריאתלון אילת 2024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B01A8-C179-5C55-5C9C-8662E641554F}"/>
              </a:ext>
            </a:extLst>
          </p:cNvPr>
          <p:cNvSpPr txBox="1"/>
          <p:nvPr/>
        </p:nvSpPr>
        <p:spPr>
          <a:xfrm>
            <a:off x="6096000" y="6382512"/>
            <a:ext cx="57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יובל רייז, בקר טכני</a:t>
            </a:r>
            <a:r>
              <a:rPr lang="en-US" dirty="0"/>
              <a:t> - </a:t>
            </a:r>
            <a:r>
              <a:rPr lang="he-IL" dirty="0"/>
              <a:t> </a:t>
            </a:r>
            <a:r>
              <a:rPr lang="en-US" dirty="0">
                <a:hlinkClick r:id="rId2"/>
              </a:rPr>
              <a:t>yuval.raiz@gmail.com</a:t>
            </a:r>
            <a:r>
              <a:rPr lang="en-US" dirty="0"/>
              <a:t> | 025.4840896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E614116-ADBB-734B-2473-5F38A5484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e-IL" sz="4800" dirty="0"/>
              <a:t>קבוצות גיל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70618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171B5-8CEC-C53A-538B-A748BEB20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FF44-DCCB-D6CF-17A1-CD7AEA1C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ספרינט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AB489-258B-1244-C70D-457A7B444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071BE-41C4-3D84-16D9-454255D8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הקפה אחת נגד כיוון השעון (כתף שמאל)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4BE33-6DAB-141A-103C-ADFBDF8BA8DB}"/>
              </a:ext>
            </a:extLst>
          </p:cNvPr>
          <p:cNvSpPr txBox="1"/>
          <p:nvPr/>
        </p:nvSpPr>
        <p:spPr>
          <a:xfrm>
            <a:off x="581870" y="3105834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325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3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82C19-10D3-8C94-6495-F85499079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D5A0-1558-9B9F-A6FA-F48B8058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עילית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AC60B-AEB2-DA53-62F9-6AAB907F1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0A877-F055-7CE8-A801-740776E6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2 הקפת נגד כיוון השעון (כתף שמאל). נדרש לעבור על השטיח בין ההקפות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DB9CB-54CF-757D-53A0-ADA8E81AC0CC}"/>
              </a:ext>
            </a:extLst>
          </p:cNvPr>
          <p:cNvSpPr txBox="1"/>
          <p:nvPr/>
        </p:nvSpPr>
        <p:spPr>
          <a:xfrm>
            <a:off x="581870" y="3105834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2 הקפות</a:t>
            </a:r>
          </a:p>
          <a:p>
            <a:pPr algn="r" rtl="1"/>
            <a:r>
              <a:rPr lang="he-IL" dirty="0"/>
              <a:t>325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17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3FBC4-B33B-33BE-6004-6991258F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B7D4-E549-407A-EFA6-88A16693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שחיה – סופר ספרינט ואורבן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2C48A-CF37-9246-6E84-4DC73ED6E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2FB3-9E3F-B33D-5860-225AB5D5A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יש להגיע לזינוק 15 דק' לפני</a:t>
            </a:r>
          </a:p>
          <a:p>
            <a:r>
              <a:rPr lang="he-IL" dirty="0"/>
              <a:t>כניסה לשטח ההערכות ע"פ קריאה</a:t>
            </a:r>
          </a:p>
          <a:p>
            <a:r>
              <a:rPr lang="he-IL" dirty="0"/>
              <a:t>הקפה אחת נגד כיוון השעון (כתף שמאל)</a:t>
            </a:r>
          </a:p>
          <a:p>
            <a:r>
              <a:rPr lang="he-IL" dirty="0"/>
              <a:t>חובה לשחות עם כובע התחרות</a:t>
            </a:r>
          </a:p>
          <a:p>
            <a:r>
              <a:rPr lang="he-IL" dirty="0"/>
              <a:t>במקרה של זינוק פסול צופר חוזר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A0917-6963-0536-4517-DF991F04AEEF}"/>
              </a:ext>
            </a:extLst>
          </p:cNvPr>
          <p:cNvSpPr txBox="1"/>
          <p:nvPr/>
        </p:nvSpPr>
        <p:spPr>
          <a:xfrm>
            <a:off x="581870" y="3105834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225 מ' למצוף ראשון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60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E725DA-9BD8-4B26-83DC-0BD5613D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מעבר משחיה לשטח החלפה</a:t>
            </a:r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79942DF8-28FB-45C0-92E5-E19066A014F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-113380"/>
          <a:ext cx="12192000" cy="81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84" imgH="5667266" progId="AcroExch.Document.DC">
                  <p:embed/>
                </p:oleObj>
              </mc:Choice>
              <mc:Fallback>
                <p:oleObj name="Acrobat Document" r:id="rId2" imgW="8019784" imgH="5667266" progId="AcroExch.Document.DC">
                  <p:embed/>
                  <p:pic>
                    <p:nvPicPr>
                      <p:cNvPr id="4" name="מציין מיקום תוכן 3">
                        <a:extLst>
                          <a:ext uri="{FF2B5EF4-FFF2-40B4-BE49-F238E27FC236}">
                            <a16:creationId xmlns:a16="http://schemas.microsoft.com/office/drawing/2014/main" id="{79942DF8-28FB-45C0-92E5-E19066A01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13380"/>
                        <a:ext cx="12192000" cy="8147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F4829926-A375-4BD4-99A3-AFBDC371CE9C}"/>
              </a:ext>
            </a:extLst>
          </p:cNvPr>
          <p:cNvSpPr/>
          <p:nvPr/>
        </p:nvSpPr>
        <p:spPr>
          <a:xfrm>
            <a:off x="3252018" y="1823055"/>
            <a:ext cx="2141392" cy="4903209"/>
          </a:xfrm>
          <a:custGeom>
            <a:avLst/>
            <a:gdLst>
              <a:gd name="connsiteX0" fmla="*/ 235101 w 2141392"/>
              <a:gd name="connsiteY0" fmla="*/ 21243 h 4903209"/>
              <a:gd name="connsiteX1" fmla="*/ 979019 w 2141392"/>
              <a:gd name="connsiteY1" fmla="*/ 222721 h 4903209"/>
              <a:gd name="connsiteX2" fmla="*/ 405582 w 2141392"/>
              <a:gd name="connsiteY2" fmla="*/ 1617569 h 4903209"/>
              <a:gd name="connsiteX3" fmla="*/ 49121 w 2141392"/>
              <a:gd name="connsiteY3" fmla="*/ 2779942 h 4903209"/>
              <a:gd name="connsiteX4" fmla="*/ 235101 w 2141392"/>
              <a:gd name="connsiteY4" fmla="*/ 3709840 h 4903209"/>
              <a:gd name="connsiteX5" fmla="*/ 2141392 w 2141392"/>
              <a:gd name="connsiteY5" fmla="*/ 4903209 h 490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392" h="4903209">
                <a:moveTo>
                  <a:pt x="235101" y="21243"/>
                </a:moveTo>
                <a:cubicBezTo>
                  <a:pt x="592853" y="-11045"/>
                  <a:pt x="950606" y="-43333"/>
                  <a:pt x="979019" y="222721"/>
                </a:cubicBezTo>
                <a:cubicBezTo>
                  <a:pt x="1007432" y="488775"/>
                  <a:pt x="560565" y="1191366"/>
                  <a:pt x="405582" y="1617569"/>
                </a:cubicBezTo>
                <a:cubicBezTo>
                  <a:pt x="250599" y="2043772"/>
                  <a:pt x="77534" y="2431230"/>
                  <a:pt x="49121" y="2779942"/>
                </a:cubicBezTo>
                <a:cubicBezTo>
                  <a:pt x="20708" y="3128654"/>
                  <a:pt x="-113611" y="3355962"/>
                  <a:pt x="235101" y="3709840"/>
                </a:cubicBezTo>
                <a:cubicBezTo>
                  <a:pt x="583813" y="4063718"/>
                  <a:pt x="1362602" y="4483463"/>
                  <a:pt x="2141392" y="4903209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31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4CFE2D-D816-47B2-B8DA-FBE9C5CA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מעבר משחיה לשטח החלפה</a:t>
            </a:r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D0AE3DC5-3852-4DAA-B9D9-6C566CFEDD1F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-170481" y="-306856"/>
          <a:ext cx="12362481" cy="8735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84" imgH="5667266" progId="AcroExch.Document.DC">
                  <p:embed/>
                </p:oleObj>
              </mc:Choice>
              <mc:Fallback>
                <p:oleObj name="Acrobat Document" r:id="rId2" imgW="8019784" imgH="5667266" progId="AcroExch.Document.DC">
                  <p:embed/>
                  <p:pic>
                    <p:nvPicPr>
                      <p:cNvPr id="4" name="מציין מיקום תוכן 3">
                        <a:extLst>
                          <a:ext uri="{FF2B5EF4-FFF2-40B4-BE49-F238E27FC236}">
                            <a16:creationId xmlns:a16="http://schemas.microsoft.com/office/drawing/2014/main" id="{D0AE3DC5-3852-4DAA-B9D9-6C566CFEDD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70481" y="-306856"/>
                        <a:ext cx="12362481" cy="8735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FC9DB1AD-3A85-4610-AFB9-D53B374F5284}"/>
              </a:ext>
            </a:extLst>
          </p:cNvPr>
          <p:cNvCxnSpPr/>
          <p:nvPr/>
        </p:nvCxnSpPr>
        <p:spPr>
          <a:xfrm flipH="1" flipV="1">
            <a:off x="4091553" y="2030278"/>
            <a:ext cx="5470901" cy="440151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8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61AC4F-AF24-40BD-A68E-09E90450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מעבר משחיה לשטח החלפה</a:t>
            </a:r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D62C4EE9-17BF-4E1F-BF02-9BC26A41EC7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-306856"/>
          <a:ext cx="12192000" cy="8615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84" imgH="5667266" progId="AcroExch.Document.DC">
                  <p:embed/>
                </p:oleObj>
              </mc:Choice>
              <mc:Fallback>
                <p:oleObj name="Acrobat Document" r:id="rId2" imgW="8019784" imgH="5667266" progId="AcroExch.Document.DC">
                  <p:embed/>
                  <p:pic>
                    <p:nvPicPr>
                      <p:cNvPr id="4" name="מציין מיקום תוכן 3">
                        <a:extLst>
                          <a:ext uri="{FF2B5EF4-FFF2-40B4-BE49-F238E27FC236}">
                            <a16:creationId xmlns:a16="http://schemas.microsoft.com/office/drawing/2014/main" id="{D62C4EE9-17BF-4E1F-BF02-9BC26A41EC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306856"/>
                        <a:ext cx="12192000" cy="8615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26B8D3CF-BEA6-4DE3-B2DD-597A1D904096}"/>
              </a:ext>
            </a:extLst>
          </p:cNvPr>
          <p:cNvSpPr/>
          <p:nvPr/>
        </p:nvSpPr>
        <p:spPr>
          <a:xfrm>
            <a:off x="416450" y="2402237"/>
            <a:ext cx="4775482" cy="4246536"/>
          </a:xfrm>
          <a:custGeom>
            <a:avLst/>
            <a:gdLst>
              <a:gd name="connsiteX0" fmla="*/ 4775482 w 4775482"/>
              <a:gd name="connsiteY0" fmla="*/ 4246536 h 4246536"/>
              <a:gd name="connsiteX1" fmla="*/ 4419021 w 4775482"/>
              <a:gd name="connsiteY1" fmla="*/ 3332136 h 4246536"/>
              <a:gd name="connsiteX2" fmla="*/ 3210153 w 4775482"/>
              <a:gd name="connsiteY2" fmla="*/ 2526224 h 4246536"/>
              <a:gd name="connsiteX3" fmla="*/ 668431 w 4775482"/>
              <a:gd name="connsiteY3" fmla="*/ 1224366 h 4246536"/>
              <a:gd name="connsiteX4" fmla="*/ 79496 w 4775482"/>
              <a:gd name="connsiteY4" fmla="*/ 1022888 h 4246536"/>
              <a:gd name="connsiteX5" fmla="*/ 172486 w 4775482"/>
              <a:gd name="connsiteY5" fmla="*/ 604434 h 4246536"/>
              <a:gd name="connsiteX6" fmla="*/ 1598330 w 4775482"/>
              <a:gd name="connsiteY6" fmla="*/ 387458 h 4246536"/>
              <a:gd name="connsiteX7" fmla="*/ 4434519 w 4775482"/>
              <a:gd name="connsiteY7" fmla="*/ 0 h 424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5482" h="4246536">
                <a:moveTo>
                  <a:pt x="4775482" y="4246536"/>
                </a:moveTo>
                <a:cubicBezTo>
                  <a:pt x="4727695" y="3932695"/>
                  <a:pt x="4679909" y="3618855"/>
                  <a:pt x="4419021" y="3332136"/>
                </a:cubicBezTo>
                <a:cubicBezTo>
                  <a:pt x="4158133" y="3045417"/>
                  <a:pt x="3835251" y="2877519"/>
                  <a:pt x="3210153" y="2526224"/>
                </a:cubicBezTo>
                <a:cubicBezTo>
                  <a:pt x="2585055" y="2174929"/>
                  <a:pt x="1190207" y="1474922"/>
                  <a:pt x="668431" y="1224366"/>
                </a:cubicBezTo>
                <a:cubicBezTo>
                  <a:pt x="146655" y="973810"/>
                  <a:pt x="162154" y="1126210"/>
                  <a:pt x="79496" y="1022888"/>
                </a:cubicBezTo>
                <a:cubicBezTo>
                  <a:pt x="-3162" y="919566"/>
                  <a:pt x="-80653" y="710339"/>
                  <a:pt x="172486" y="604434"/>
                </a:cubicBezTo>
                <a:cubicBezTo>
                  <a:pt x="425625" y="498529"/>
                  <a:pt x="1598330" y="387458"/>
                  <a:pt x="1598330" y="387458"/>
                </a:cubicBezTo>
                <a:lnTo>
                  <a:pt x="4434519" y="0"/>
                </a:ln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22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A47A29-DB21-4E73-AED6-0E21C226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מעבר משחיה לשטח החלפה</a:t>
            </a:r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3704034D-63CC-41A5-AB08-17FA50593F8D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-157186"/>
          <a:ext cx="12192000" cy="8465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84" imgH="5667266" progId="AcroExch.Document.DC">
                  <p:embed/>
                </p:oleObj>
              </mc:Choice>
              <mc:Fallback>
                <p:oleObj name="Acrobat Document" r:id="rId2" imgW="8019784" imgH="5667266" progId="AcroExch.Document.DC">
                  <p:embed/>
                  <p:pic>
                    <p:nvPicPr>
                      <p:cNvPr id="4" name="מציין מיקום תוכן 3">
                        <a:extLst>
                          <a:ext uri="{FF2B5EF4-FFF2-40B4-BE49-F238E27FC236}">
                            <a16:creationId xmlns:a16="http://schemas.microsoft.com/office/drawing/2014/main" id="{3704034D-63CC-41A5-AB08-17FA50593F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57186"/>
                        <a:ext cx="12192000" cy="8465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4A7D0079-BCAB-4542-81AF-D45DDABE8432}"/>
              </a:ext>
            </a:extLst>
          </p:cNvPr>
          <p:cNvCxnSpPr/>
          <p:nvPr/>
        </p:nvCxnSpPr>
        <p:spPr>
          <a:xfrm flipH="1" flipV="1">
            <a:off x="2944678" y="3099661"/>
            <a:ext cx="2138766" cy="37583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2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E660-5244-CFF4-289D-1009F2057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שטח החלפה</a:t>
            </a:r>
            <a:endParaRPr lang="en-I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1BC12E-49BD-753F-E62A-158D68531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90" y="135679"/>
            <a:ext cx="5075943" cy="6586641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20AB97-79F9-A961-494E-DF2C3EDF5439}"/>
              </a:ext>
            </a:extLst>
          </p:cNvPr>
          <p:cNvSpPr/>
          <p:nvPr/>
        </p:nvSpPr>
        <p:spPr>
          <a:xfrm>
            <a:off x="2778622" y="1816641"/>
            <a:ext cx="1703540" cy="1111599"/>
          </a:xfrm>
          <a:custGeom>
            <a:avLst/>
            <a:gdLst>
              <a:gd name="connsiteX0" fmla="*/ 0 w 3079188"/>
              <a:gd name="connsiteY0" fmla="*/ 1595591 h 1595591"/>
              <a:gd name="connsiteX1" fmla="*/ 1322962 w 3079188"/>
              <a:gd name="connsiteY1" fmla="*/ 408817 h 1595591"/>
              <a:gd name="connsiteX2" fmla="*/ 1994170 w 3079188"/>
              <a:gd name="connsiteY2" fmla="*/ 68349 h 1595591"/>
              <a:gd name="connsiteX3" fmla="*/ 2898842 w 3079188"/>
              <a:gd name="connsiteY3" fmla="*/ 9983 h 1595591"/>
              <a:gd name="connsiteX4" fmla="*/ 3064213 w 3079188"/>
              <a:gd name="connsiteY4" fmla="*/ 204536 h 1595591"/>
              <a:gd name="connsiteX5" fmla="*/ 2675106 w 3079188"/>
              <a:gd name="connsiteY5" fmla="*/ 1118936 h 159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188" h="1595591">
                <a:moveTo>
                  <a:pt x="0" y="1595591"/>
                </a:moveTo>
                <a:cubicBezTo>
                  <a:pt x="495300" y="1129474"/>
                  <a:pt x="990600" y="663357"/>
                  <a:pt x="1322962" y="408817"/>
                </a:cubicBezTo>
                <a:cubicBezTo>
                  <a:pt x="1655324" y="154277"/>
                  <a:pt x="1731523" y="134821"/>
                  <a:pt x="1994170" y="68349"/>
                </a:cubicBezTo>
                <a:cubicBezTo>
                  <a:pt x="2256817" y="1877"/>
                  <a:pt x="2720501" y="-12715"/>
                  <a:pt x="2898842" y="9983"/>
                </a:cubicBezTo>
                <a:cubicBezTo>
                  <a:pt x="3077183" y="32681"/>
                  <a:pt x="3101502" y="19710"/>
                  <a:pt x="3064213" y="204536"/>
                </a:cubicBezTo>
                <a:cubicBezTo>
                  <a:pt x="3026924" y="389361"/>
                  <a:pt x="2851015" y="754148"/>
                  <a:pt x="2675106" y="1118936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7B6855-D544-0F9F-4058-DE67E38B3386}"/>
              </a:ext>
            </a:extLst>
          </p:cNvPr>
          <p:cNvSpPr/>
          <p:nvPr/>
        </p:nvSpPr>
        <p:spPr>
          <a:xfrm>
            <a:off x="4183838" y="2862404"/>
            <a:ext cx="2245849" cy="2409391"/>
          </a:xfrm>
          <a:custGeom>
            <a:avLst/>
            <a:gdLst>
              <a:gd name="connsiteX0" fmla="*/ 817251 w 3774459"/>
              <a:gd name="connsiteY0" fmla="*/ 0 h 3396639"/>
              <a:gd name="connsiteX1" fmla="*/ 128 w 3774459"/>
              <a:gd name="connsiteY1" fmla="*/ 1770434 h 3396639"/>
              <a:gd name="connsiteX2" fmla="*/ 768613 w 3774459"/>
              <a:gd name="connsiteY2" fmla="*/ 2714017 h 3396639"/>
              <a:gd name="connsiteX3" fmla="*/ 2393132 w 3774459"/>
              <a:gd name="connsiteY3" fmla="*/ 3394953 h 3396639"/>
              <a:gd name="connsiteX4" fmla="*/ 2957336 w 3774459"/>
              <a:gd name="connsiteY4" fmla="*/ 2519463 h 3396639"/>
              <a:gd name="connsiteX5" fmla="*/ 3599362 w 3774459"/>
              <a:gd name="connsiteY5" fmla="*/ 2840476 h 3396639"/>
              <a:gd name="connsiteX6" fmla="*/ 3774459 w 3774459"/>
              <a:gd name="connsiteY6" fmla="*/ 2996119 h 3396639"/>
              <a:gd name="connsiteX0" fmla="*/ 817251 w 3774459"/>
              <a:gd name="connsiteY0" fmla="*/ 0 h 3458445"/>
              <a:gd name="connsiteX1" fmla="*/ 128 w 3774459"/>
              <a:gd name="connsiteY1" fmla="*/ 1770434 h 3458445"/>
              <a:gd name="connsiteX2" fmla="*/ 768613 w 3774459"/>
              <a:gd name="connsiteY2" fmla="*/ 2714017 h 3458445"/>
              <a:gd name="connsiteX3" fmla="*/ 2393132 w 3774459"/>
              <a:gd name="connsiteY3" fmla="*/ 3394953 h 3458445"/>
              <a:gd name="connsiteX4" fmla="*/ 3470273 w 3774459"/>
              <a:gd name="connsiteY4" fmla="*/ 1071152 h 3458445"/>
              <a:gd name="connsiteX5" fmla="*/ 3599362 w 3774459"/>
              <a:gd name="connsiteY5" fmla="*/ 2840476 h 3458445"/>
              <a:gd name="connsiteX6" fmla="*/ 3774459 w 3774459"/>
              <a:gd name="connsiteY6" fmla="*/ 2996119 h 3458445"/>
              <a:gd name="connsiteX0" fmla="*/ 817251 w 3974968"/>
              <a:gd name="connsiteY0" fmla="*/ 0 h 3458444"/>
              <a:gd name="connsiteX1" fmla="*/ 128 w 3974968"/>
              <a:gd name="connsiteY1" fmla="*/ 1770434 h 3458444"/>
              <a:gd name="connsiteX2" fmla="*/ 768613 w 3974968"/>
              <a:gd name="connsiteY2" fmla="*/ 2714017 h 3458444"/>
              <a:gd name="connsiteX3" fmla="*/ 2393132 w 3974968"/>
              <a:gd name="connsiteY3" fmla="*/ 3394953 h 3458444"/>
              <a:gd name="connsiteX4" fmla="*/ 3470273 w 3974968"/>
              <a:gd name="connsiteY4" fmla="*/ 1071152 h 3458444"/>
              <a:gd name="connsiteX5" fmla="*/ 3941320 w 3974968"/>
              <a:gd name="connsiteY5" fmla="*/ 1233758 h 3458444"/>
              <a:gd name="connsiteX6" fmla="*/ 3774459 w 3974968"/>
              <a:gd name="connsiteY6" fmla="*/ 2996119 h 3458444"/>
              <a:gd name="connsiteX0" fmla="*/ 817251 w 4059425"/>
              <a:gd name="connsiteY0" fmla="*/ 0 h 3458444"/>
              <a:gd name="connsiteX1" fmla="*/ 128 w 4059425"/>
              <a:gd name="connsiteY1" fmla="*/ 1770434 h 3458444"/>
              <a:gd name="connsiteX2" fmla="*/ 768613 w 4059425"/>
              <a:gd name="connsiteY2" fmla="*/ 2714017 h 3458444"/>
              <a:gd name="connsiteX3" fmla="*/ 2393132 w 4059425"/>
              <a:gd name="connsiteY3" fmla="*/ 3394953 h 3458444"/>
              <a:gd name="connsiteX4" fmla="*/ 3470273 w 4059425"/>
              <a:gd name="connsiteY4" fmla="*/ 1071152 h 3458444"/>
              <a:gd name="connsiteX5" fmla="*/ 3941320 w 4059425"/>
              <a:gd name="connsiteY5" fmla="*/ 1233758 h 3458444"/>
              <a:gd name="connsiteX6" fmla="*/ 4059425 w 4059425"/>
              <a:gd name="connsiteY6" fmla="*/ 1276252 h 345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9425" h="3458444">
                <a:moveTo>
                  <a:pt x="817251" y="0"/>
                </a:moveTo>
                <a:cubicBezTo>
                  <a:pt x="412742" y="659049"/>
                  <a:pt x="8234" y="1318098"/>
                  <a:pt x="128" y="1770434"/>
                </a:cubicBezTo>
                <a:cubicBezTo>
                  <a:pt x="-7978" y="2222770"/>
                  <a:pt x="369779" y="2443264"/>
                  <a:pt x="768613" y="2714017"/>
                </a:cubicBezTo>
                <a:cubicBezTo>
                  <a:pt x="1167447" y="2984770"/>
                  <a:pt x="1942855" y="3668764"/>
                  <a:pt x="2393132" y="3394953"/>
                </a:cubicBezTo>
                <a:cubicBezTo>
                  <a:pt x="2843409" y="3121142"/>
                  <a:pt x="3212242" y="1431351"/>
                  <a:pt x="3470273" y="1071152"/>
                </a:cubicBezTo>
                <a:cubicBezTo>
                  <a:pt x="3728304" y="710953"/>
                  <a:pt x="3805133" y="1154315"/>
                  <a:pt x="3941320" y="1233758"/>
                </a:cubicBezTo>
                <a:cubicBezTo>
                  <a:pt x="4077507" y="1313201"/>
                  <a:pt x="4039970" y="1238152"/>
                  <a:pt x="4059425" y="1276252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9DF1E-D0B6-70E2-3B15-13A4E9F3FF02}"/>
              </a:ext>
            </a:extLst>
          </p:cNvPr>
          <p:cNvSpPr txBox="1">
            <a:spLocks/>
          </p:cNvSpPr>
          <p:nvPr/>
        </p:nvSpPr>
        <p:spPr>
          <a:xfrm>
            <a:off x="7214616" y="1825625"/>
            <a:ext cx="41391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תנועה לכיוון דרום (המלון)</a:t>
            </a:r>
          </a:p>
          <a:p>
            <a:r>
              <a:rPr lang="he-IL" dirty="0"/>
              <a:t>יש לרכוס את הקסדה לפני הוצאת האופניים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67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45DC2-4E19-E438-C396-DC5811AAC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BC51-1569-44D3-FC36-9923438D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 ילדים 8-9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23EB3-5708-85A2-E5CA-67D88617C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A0380-1C6C-82F0-5D89-C5C8C2900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/>
          <a:lstStyle/>
          <a:p>
            <a:r>
              <a:rPr lang="he-IL" dirty="0"/>
              <a:t>חובה לרכב עם קסדה ומספר חזה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נק' סיבוב דרך המעבר חציה</a:t>
            </a:r>
          </a:p>
          <a:p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BB43E-35D7-B8CF-2ECD-31D67DF7391B}"/>
              </a:ext>
            </a:extLst>
          </p:cNvPr>
          <p:cNvSpPr txBox="1"/>
          <p:nvPr/>
        </p:nvSpPr>
        <p:spPr>
          <a:xfrm>
            <a:off x="1208644" y="3105834"/>
            <a:ext cx="1451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ללא </a:t>
            </a:r>
            <a:r>
              <a:rPr lang="he-IL" dirty="0" err="1"/>
              <a:t>דראפטינג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155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A062-F057-C261-B407-503123AF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C813A-9077-A0BF-B227-1B6E2947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 ילדים 10-11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804D4-8247-A258-04FA-9ACCBAC81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2C9B-CF6B-B87E-9C62-0C2A895C1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 fontScale="92500" lnSpcReduction="10000"/>
          </a:bodyPr>
          <a:lstStyle/>
          <a:p>
            <a:r>
              <a:rPr lang="he-IL" dirty="0"/>
              <a:t>חובה לרכב עם קסדה ומספר חזה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נק' סיבוב רחוקה דרך המעבר חציה</a:t>
            </a:r>
          </a:p>
          <a:p>
            <a:r>
              <a:rPr lang="he-IL" dirty="0"/>
              <a:t>נק' סיבוב קרובה – כיכר </a:t>
            </a:r>
            <a:r>
              <a:rPr lang="he-IL" dirty="0" err="1"/>
              <a:t>אייס</a:t>
            </a:r>
            <a:r>
              <a:rPr lang="he-IL" dirty="0"/>
              <a:t> מול</a:t>
            </a:r>
          </a:p>
          <a:p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E9D23-1D4C-A982-3E66-21CA0A945CBD}"/>
              </a:ext>
            </a:extLst>
          </p:cNvPr>
          <p:cNvSpPr txBox="1"/>
          <p:nvPr/>
        </p:nvSpPr>
        <p:spPr>
          <a:xfrm>
            <a:off x="314168" y="3105834"/>
            <a:ext cx="2345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2 הקפות</a:t>
            </a:r>
          </a:p>
          <a:p>
            <a:pPr algn="r" rtl="1"/>
            <a:r>
              <a:rPr lang="he-IL" dirty="0"/>
              <a:t>גיל 10 - ללא </a:t>
            </a:r>
            <a:r>
              <a:rPr lang="he-IL" dirty="0" err="1"/>
              <a:t>דראפטינג</a:t>
            </a:r>
            <a:endParaRPr lang="he-IL" dirty="0"/>
          </a:p>
          <a:p>
            <a:pPr algn="r" rtl="1"/>
            <a:r>
              <a:rPr lang="he-IL" dirty="0"/>
              <a:t>גיל 11 – מותר </a:t>
            </a:r>
            <a:r>
              <a:rPr lang="he-IL" dirty="0" err="1"/>
              <a:t>דראפטינג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4020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31DD2-AA66-0FF6-C0B7-00586331A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AF14-7742-230B-A4CB-56E204D829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he-IL" dirty="0"/>
              <a:t>טריאתלון אילת 2024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A83B0-4B43-9AE9-A909-3F98F75B70FE}"/>
              </a:ext>
            </a:extLst>
          </p:cNvPr>
          <p:cNvSpPr txBox="1"/>
          <p:nvPr/>
        </p:nvSpPr>
        <p:spPr>
          <a:xfrm>
            <a:off x="6096000" y="6382512"/>
            <a:ext cx="57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יובל רייז, בקר טכני</a:t>
            </a:r>
            <a:r>
              <a:rPr lang="en-US" dirty="0"/>
              <a:t> - </a:t>
            </a:r>
            <a:r>
              <a:rPr lang="he-IL" dirty="0"/>
              <a:t> </a:t>
            </a:r>
            <a:r>
              <a:rPr lang="en-US" dirty="0">
                <a:hlinkClick r:id="rId2"/>
              </a:rPr>
              <a:t>yuval.raiz@gmail.com</a:t>
            </a:r>
            <a:r>
              <a:rPr lang="en-US" dirty="0"/>
              <a:t> | 025.4840896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76292E7-69B1-EFF5-5D20-D1D7E715F1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e-IL" sz="4800" dirty="0"/>
              <a:t>נוער וסופר ספרינט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01060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BFE36-6E96-D2F6-A24F-C92E6D35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3F5C-5A53-B925-EC24-5D85677B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 ילדים 12-13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B18D1-F830-450B-4530-CAA65E2CE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7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8EC4E-3E9B-3234-5898-5DB978030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 fontScale="92500" lnSpcReduction="10000"/>
          </a:bodyPr>
          <a:lstStyle/>
          <a:p>
            <a:r>
              <a:rPr lang="he-IL" dirty="0"/>
              <a:t>חובה לרכב עם קסדה ומספר חזה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נק' סיבוב רחוקה בעוקף שדה התעופה</a:t>
            </a:r>
          </a:p>
          <a:p>
            <a:r>
              <a:rPr lang="he-IL" dirty="0"/>
              <a:t>נק' סיבוב קרובה – כיכר </a:t>
            </a:r>
            <a:r>
              <a:rPr lang="he-IL" dirty="0" err="1"/>
              <a:t>אייס</a:t>
            </a:r>
            <a:r>
              <a:rPr lang="he-IL" dirty="0"/>
              <a:t> מול</a:t>
            </a:r>
          </a:p>
          <a:p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671C8-C839-CBC8-E511-D671C79B1099}"/>
              </a:ext>
            </a:extLst>
          </p:cNvPr>
          <p:cNvSpPr txBox="1"/>
          <p:nvPr/>
        </p:nvSpPr>
        <p:spPr>
          <a:xfrm>
            <a:off x="1090022" y="3105834"/>
            <a:ext cx="156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מותר </a:t>
            </a:r>
            <a:r>
              <a:rPr lang="he-IL" dirty="0" err="1"/>
              <a:t>דראפטינג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1865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8E85-BF1B-19AE-879E-C4633442F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621F-AE2A-8A6E-7974-4A4E356E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 אולימפי קבוצות גיל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0B3CB-53C8-8FA0-319E-932C4B88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6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D97A4-C581-5DE9-376E-266B9EDB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לרכב עם קסדה ומספר חזה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איסור </a:t>
            </a:r>
            <a:r>
              <a:rPr lang="he-IL" dirty="0" err="1"/>
              <a:t>דראפטינג</a:t>
            </a:r>
            <a:endParaRPr lang="he-IL" dirty="0"/>
          </a:p>
          <a:p>
            <a:r>
              <a:rPr lang="he-IL" dirty="0"/>
              <a:t>3 נק' סיבוב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0269D-98BE-BF31-98FA-55AE750210AF}"/>
              </a:ext>
            </a:extLst>
          </p:cNvPr>
          <p:cNvSpPr txBox="1"/>
          <p:nvPr/>
        </p:nvSpPr>
        <p:spPr>
          <a:xfrm>
            <a:off x="1208644" y="3105834"/>
            <a:ext cx="1451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2 הקפות</a:t>
            </a:r>
          </a:p>
          <a:p>
            <a:pPr algn="r" rtl="1"/>
            <a:r>
              <a:rPr lang="he-IL" dirty="0"/>
              <a:t>ללא </a:t>
            </a:r>
            <a:r>
              <a:rPr lang="he-IL" dirty="0" err="1"/>
              <a:t>דראפטינג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71664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24D0-3463-1578-FAE7-0E5C252E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99C1-BA9F-1AD1-43F0-F62EEB54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 ספרינט קבוצות גיל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2CFFC-8448-0A4D-0DCD-4D6442112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6" cy="55956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EB087-6EE2-FD38-B511-F03F05595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לרכב עם קסדה ומספר חזה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איסור </a:t>
            </a:r>
            <a:r>
              <a:rPr lang="he-IL" dirty="0" err="1"/>
              <a:t>דראפטינג</a:t>
            </a:r>
            <a:endParaRPr lang="he-IL" dirty="0"/>
          </a:p>
          <a:p>
            <a:r>
              <a:rPr lang="he-IL" dirty="0"/>
              <a:t>3 נק' סיבוב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CB1A8-6CEB-A829-337C-05A223473AFD}"/>
              </a:ext>
            </a:extLst>
          </p:cNvPr>
          <p:cNvSpPr txBox="1"/>
          <p:nvPr/>
        </p:nvSpPr>
        <p:spPr>
          <a:xfrm>
            <a:off x="1208644" y="3105834"/>
            <a:ext cx="1451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  <a:p>
            <a:pPr algn="r" rtl="1"/>
            <a:r>
              <a:rPr lang="he-IL" dirty="0"/>
              <a:t>ללא </a:t>
            </a:r>
            <a:r>
              <a:rPr lang="he-IL" dirty="0" err="1"/>
              <a:t>דראפטינג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49168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6CC4C-9987-5E79-52C2-CFC9004C2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1C09-7CDF-AFE7-2345-87465346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 עילית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741F8-8E95-AF84-84D5-DB4461C9E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6" cy="55956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A44B-96D0-6804-47D2-77FB5AF6A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לרכב עם קסדה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נק' סיבוב קרובה, ליד קו הירידה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3C277-CC61-D54E-A420-60E45BDFD416}"/>
              </a:ext>
            </a:extLst>
          </p:cNvPr>
          <p:cNvSpPr txBox="1"/>
          <p:nvPr/>
        </p:nvSpPr>
        <p:spPr>
          <a:xfrm>
            <a:off x="1089959" y="3105834"/>
            <a:ext cx="1569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7 הקפות</a:t>
            </a:r>
          </a:p>
          <a:p>
            <a:pPr algn="r" rtl="1"/>
            <a:r>
              <a:rPr lang="he-IL" dirty="0"/>
              <a:t>מותר </a:t>
            </a:r>
            <a:r>
              <a:rPr lang="he-IL" dirty="0" err="1"/>
              <a:t>דראפטינג</a:t>
            </a:r>
            <a:endParaRPr lang="he-IL" dirty="0"/>
          </a:p>
          <a:p>
            <a:pPr algn="r" rtl="1"/>
            <a:r>
              <a:rPr lang="en-US" dirty="0"/>
              <a:t>Lapping </a:t>
            </a:r>
            <a:r>
              <a:rPr lang="he-IL" dirty="0"/>
              <a:t> נאכף</a:t>
            </a:r>
          </a:p>
        </p:txBody>
      </p:sp>
    </p:spTree>
    <p:extLst>
      <p:ext uri="{BB962C8B-B14F-4D97-AF65-F5344CB8AC3E}">
        <p14:creationId xmlns:p14="http://schemas.microsoft.com/office/powerpoint/2010/main" val="2273038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E12D-3084-68AB-8166-7C7CF9EC4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D97AA-0FFA-005F-7E14-345C6943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אופניים –</a:t>
            </a:r>
            <a:r>
              <a:rPr lang="he-IL" sz="4000" dirty="0"/>
              <a:t>נוער, סופר ספרינט ואורבן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606AC-970D-598C-3B06-FEEB94E5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297873"/>
            <a:ext cx="3955866" cy="55956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1B921-E4C3-B8CD-2DCB-3CBF90D3C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לרכב עם קסדה</a:t>
            </a:r>
          </a:p>
          <a:p>
            <a:r>
              <a:rPr lang="he-IL" dirty="0"/>
              <a:t>קו עליה וירידה ברחוב הניצב</a:t>
            </a:r>
          </a:p>
          <a:p>
            <a:r>
              <a:rPr lang="he-IL" dirty="0"/>
              <a:t>רוכבים בצד ימין, אסור לחצות את קו האמצע</a:t>
            </a:r>
          </a:p>
          <a:p>
            <a:r>
              <a:rPr lang="he-IL" dirty="0"/>
              <a:t>לשים לב לכיכר </a:t>
            </a:r>
            <a:r>
              <a:rPr lang="he-IL" dirty="0" err="1"/>
              <a:t>שופרון</a:t>
            </a:r>
            <a:r>
              <a:rPr lang="he-IL" dirty="0"/>
              <a:t> /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dirty="0"/>
              <a:t>במפרים ברחוב </a:t>
            </a:r>
            <a:r>
              <a:rPr lang="he-IL" dirty="0" err="1"/>
              <a:t>קמפן</a:t>
            </a:r>
            <a:endParaRPr lang="he-IL" dirty="0"/>
          </a:p>
          <a:p>
            <a:r>
              <a:rPr lang="he-IL" b="1" u="sng" dirty="0"/>
              <a:t>אורבן</a:t>
            </a:r>
            <a:r>
              <a:rPr lang="he-IL" dirty="0"/>
              <a:t> - איסור </a:t>
            </a:r>
            <a:r>
              <a:rPr lang="he-IL" dirty="0" err="1"/>
              <a:t>דראפטינג</a:t>
            </a:r>
            <a:r>
              <a:rPr lang="he-IL" dirty="0"/>
              <a:t> וחובה מספר חזה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31B74-0F1F-EA55-2133-36EC0F5F2925}"/>
              </a:ext>
            </a:extLst>
          </p:cNvPr>
          <p:cNvSpPr txBox="1"/>
          <p:nvPr/>
        </p:nvSpPr>
        <p:spPr>
          <a:xfrm>
            <a:off x="1089959" y="2045130"/>
            <a:ext cx="15697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b="1" u="sng" dirty="0"/>
              <a:t>נוער</a:t>
            </a:r>
          </a:p>
          <a:p>
            <a:pPr algn="r" rtl="1"/>
            <a:r>
              <a:rPr lang="he-IL" dirty="0"/>
              <a:t>4 הקפות</a:t>
            </a:r>
          </a:p>
          <a:p>
            <a:pPr algn="r" rtl="1"/>
            <a:r>
              <a:rPr lang="he-IL" dirty="0"/>
              <a:t>מותר </a:t>
            </a:r>
            <a:r>
              <a:rPr lang="he-IL" dirty="0" err="1"/>
              <a:t>דראפטינג</a:t>
            </a:r>
            <a:endParaRPr lang="he-IL" dirty="0"/>
          </a:p>
          <a:p>
            <a:pPr algn="r" rtl="1"/>
            <a:endParaRPr lang="he-IL" b="1" u="sng" dirty="0"/>
          </a:p>
          <a:p>
            <a:pPr algn="r" rtl="1"/>
            <a:r>
              <a:rPr lang="he-IL" b="1" u="sng" dirty="0"/>
              <a:t>סופר ספרינט</a:t>
            </a:r>
          </a:p>
          <a:p>
            <a:pPr algn="r" rtl="1"/>
            <a:r>
              <a:rPr lang="he-IL" dirty="0"/>
              <a:t>2 הקפות</a:t>
            </a:r>
          </a:p>
          <a:p>
            <a:pPr algn="r" rtl="1"/>
            <a:r>
              <a:rPr lang="he-IL" dirty="0"/>
              <a:t>מותר </a:t>
            </a:r>
            <a:r>
              <a:rPr lang="he-IL" dirty="0" err="1"/>
              <a:t>דראפטינג</a:t>
            </a:r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b="1" u="sng" dirty="0"/>
              <a:t>אורבן</a:t>
            </a:r>
          </a:p>
          <a:p>
            <a:pPr algn="r" rtl="1"/>
            <a:r>
              <a:rPr lang="he-IL" dirty="0"/>
              <a:t>2 הקפות</a:t>
            </a:r>
          </a:p>
          <a:p>
            <a:pPr algn="r" rtl="1"/>
            <a:r>
              <a:rPr lang="he-IL" dirty="0"/>
              <a:t>ללא </a:t>
            </a:r>
            <a:r>
              <a:rPr lang="he-IL" dirty="0" err="1"/>
              <a:t>דראפטינג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41716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dirty="0"/>
              <a:t>הגדרת </a:t>
            </a:r>
            <a:r>
              <a:rPr lang="he-IL" dirty="0" err="1"/>
              <a:t>דראפטינג</a:t>
            </a:r>
            <a:endParaRPr dirty="0"/>
          </a:p>
        </p:txBody>
      </p:sp>
      <p:sp>
        <p:nvSpPr>
          <p:cNvPr id="360" name="Google Shape;360;p30"/>
          <p:cNvSpPr txBox="1">
            <a:spLocks noGrp="1"/>
          </p:cNvSpPr>
          <p:nvPr>
            <p:ph type="sldNum" idx="12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363" name="Google Shape;36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298" y="1928810"/>
            <a:ext cx="5982427" cy="208524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0"/>
          <p:cNvSpPr txBox="1"/>
          <p:nvPr/>
        </p:nvSpPr>
        <p:spPr>
          <a:xfrm>
            <a:off x="2019600" y="4201959"/>
            <a:ext cx="4318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seconds to overpass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355;p37">
            <a:extLst>
              <a:ext uri="{FF2B5EF4-FFF2-40B4-BE49-F238E27FC236}">
                <a16:creationId xmlns:a16="http://schemas.microsoft.com/office/drawing/2014/main" id="{04484AD9-EB77-771B-40FD-9ACCE50815D3}"/>
              </a:ext>
            </a:extLst>
          </p:cNvPr>
          <p:cNvGrpSpPr/>
          <p:nvPr/>
        </p:nvGrpSpPr>
        <p:grpSpPr>
          <a:xfrm>
            <a:off x="6948407" y="2066953"/>
            <a:ext cx="4994761" cy="1808965"/>
            <a:chOff x="1669510" y="1894306"/>
            <a:chExt cx="8852980" cy="3469262"/>
          </a:xfrm>
        </p:grpSpPr>
        <p:pic>
          <p:nvPicPr>
            <p:cNvPr id="3" name="Google Shape;356;p37">
              <a:extLst>
                <a:ext uri="{FF2B5EF4-FFF2-40B4-BE49-F238E27FC236}">
                  <a16:creationId xmlns:a16="http://schemas.microsoft.com/office/drawing/2014/main" id="{E960A192-8C4C-5751-0BCD-99EFDE8C10F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69510" y="1894306"/>
              <a:ext cx="8852980" cy="3469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357;p37">
              <a:extLst>
                <a:ext uri="{FF2B5EF4-FFF2-40B4-BE49-F238E27FC236}">
                  <a16:creationId xmlns:a16="http://schemas.microsoft.com/office/drawing/2014/main" id="{6FBBFD93-3CDD-EA42-7B71-A15E191EFCC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6752645" y="3054648"/>
              <a:ext cx="1497820" cy="283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58;p37">
              <a:extLst>
                <a:ext uri="{FF2B5EF4-FFF2-40B4-BE49-F238E27FC236}">
                  <a16:creationId xmlns:a16="http://schemas.microsoft.com/office/drawing/2014/main" id="{AF0BCFF9-05BF-77B3-973A-44325BE41E4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6752645" y="4863873"/>
              <a:ext cx="1497820" cy="2837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359;p37">
              <a:extLst>
                <a:ext uri="{FF2B5EF4-FFF2-40B4-BE49-F238E27FC236}">
                  <a16:creationId xmlns:a16="http://schemas.microsoft.com/office/drawing/2014/main" id="{7F9CA1E8-7F36-60DD-A09C-D1AC839D7540}"/>
                </a:ext>
              </a:extLst>
            </p:cNvPr>
            <p:cNvSpPr/>
            <p:nvPr/>
          </p:nvSpPr>
          <p:spPr>
            <a:xfrm>
              <a:off x="8219114" y="4899171"/>
              <a:ext cx="2118220" cy="1950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60;p37">
              <a:extLst>
                <a:ext uri="{FF2B5EF4-FFF2-40B4-BE49-F238E27FC236}">
                  <a16:creationId xmlns:a16="http://schemas.microsoft.com/office/drawing/2014/main" id="{5FE3CE00-EACF-79A2-BED7-14005F124412}"/>
                </a:ext>
              </a:extLst>
            </p:cNvPr>
            <p:cNvSpPr/>
            <p:nvPr/>
          </p:nvSpPr>
          <p:spPr>
            <a:xfrm>
              <a:off x="8226819" y="3096927"/>
              <a:ext cx="2118220" cy="1950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249E-4045-FC93-8A2C-60B8B982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A1A3D5-5293-4AC6-FF39-3792CCF78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71" y="-145915"/>
            <a:ext cx="13319954" cy="9416792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D6CF28-334E-43F3-FD02-B2D18B96692D}"/>
              </a:ext>
            </a:extLst>
          </p:cNvPr>
          <p:cNvCxnSpPr/>
          <p:nvPr/>
        </p:nvCxnSpPr>
        <p:spPr>
          <a:xfrm>
            <a:off x="11828834" y="5272391"/>
            <a:ext cx="859049" cy="1420239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D1DA8A-3CED-28C0-40CA-A441734AD62E}"/>
              </a:ext>
            </a:extLst>
          </p:cNvPr>
          <p:cNvSpPr/>
          <p:nvPr/>
        </p:nvSpPr>
        <p:spPr>
          <a:xfrm>
            <a:off x="830317" y="2008351"/>
            <a:ext cx="11466786" cy="4118968"/>
          </a:xfrm>
          <a:custGeom>
            <a:avLst/>
            <a:gdLst>
              <a:gd name="connsiteX0" fmla="*/ 0 w 11466786"/>
              <a:gd name="connsiteY0" fmla="*/ 797911 h 4118968"/>
              <a:gd name="connsiteX1" fmla="*/ 1587062 w 11466786"/>
              <a:gd name="connsiteY1" fmla="*/ 703318 h 4118968"/>
              <a:gd name="connsiteX2" fmla="*/ 2112580 w 11466786"/>
              <a:gd name="connsiteY2" fmla="*/ 629746 h 4118968"/>
              <a:gd name="connsiteX3" fmla="*/ 2585545 w 11466786"/>
              <a:gd name="connsiteY3" fmla="*/ 20146 h 4118968"/>
              <a:gd name="connsiteX4" fmla="*/ 4866290 w 11466786"/>
              <a:gd name="connsiteY4" fmla="*/ 156780 h 4118968"/>
              <a:gd name="connsiteX5" fmla="*/ 5675586 w 11466786"/>
              <a:gd name="connsiteY5" fmla="*/ 261883 h 4118968"/>
              <a:gd name="connsiteX6" fmla="*/ 6674069 w 11466786"/>
              <a:gd name="connsiteY6" fmla="*/ 1375980 h 4118968"/>
              <a:gd name="connsiteX7" fmla="*/ 8240111 w 11466786"/>
              <a:gd name="connsiteY7" fmla="*/ 2836918 h 4118968"/>
              <a:gd name="connsiteX8" fmla="*/ 10152993 w 11466786"/>
              <a:gd name="connsiteY8" fmla="*/ 3993056 h 4118968"/>
              <a:gd name="connsiteX9" fmla="*/ 11466786 w 11466786"/>
              <a:gd name="connsiteY9" fmla="*/ 4035097 h 411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66786" h="4118968">
                <a:moveTo>
                  <a:pt x="0" y="797911"/>
                </a:moveTo>
                <a:lnTo>
                  <a:pt x="1587062" y="703318"/>
                </a:lnTo>
                <a:cubicBezTo>
                  <a:pt x="1939159" y="675291"/>
                  <a:pt x="1946166" y="743608"/>
                  <a:pt x="2112580" y="629746"/>
                </a:cubicBezTo>
                <a:cubicBezTo>
                  <a:pt x="2278994" y="515884"/>
                  <a:pt x="2126593" y="98974"/>
                  <a:pt x="2585545" y="20146"/>
                </a:cubicBezTo>
                <a:cubicBezTo>
                  <a:pt x="3044497" y="-58682"/>
                  <a:pt x="4351283" y="116490"/>
                  <a:pt x="4866290" y="156780"/>
                </a:cubicBezTo>
                <a:cubicBezTo>
                  <a:pt x="5381297" y="197070"/>
                  <a:pt x="5374290" y="58683"/>
                  <a:pt x="5675586" y="261883"/>
                </a:cubicBezTo>
                <a:cubicBezTo>
                  <a:pt x="5976882" y="465083"/>
                  <a:pt x="6246648" y="946808"/>
                  <a:pt x="6674069" y="1375980"/>
                </a:cubicBezTo>
                <a:cubicBezTo>
                  <a:pt x="7101490" y="1805152"/>
                  <a:pt x="7660290" y="2400739"/>
                  <a:pt x="8240111" y="2836918"/>
                </a:cubicBezTo>
                <a:cubicBezTo>
                  <a:pt x="8819932" y="3273097"/>
                  <a:pt x="9615214" y="3793360"/>
                  <a:pt x="10152993" y="3993056"/>
                </a:cubicBezTo>
                <a:cubicBezTo>
                  <a:pt x="10690772" y="4192752"/>
                  <a:pt x="11078779" y="4113924"/>
                  <a:pt x="11466786" y="4035097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 w="76200"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0493-CB08-5536-E9B8-186E831C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40240-C74F-FD6B-0E13-718467E5C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3037"/>
            <a:ext cx="12140803" cy="19432148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CBE4063-76C3-FA41-DB74-A01C43A4A03E}"/>
              </a:ext>
            </a:extLst>
          </p:cNvPr>
          <p:cNvSpPr/>
          <p:nvPr/>
        </p:nvSpPr>
        <p:spPr>
          <a:xfrm>
            <a:off x="1192719" y="1240221"/>
            <a:ext cx="8970784" cy="3146142"/>
          </a:xfrm>
          <a:custGeom>
            <a:avLst/>
            <a:gdLst>
              <a:gd name="connsiteX0" fmla="*/ 89543 w 8970784"/>
              <a:gd name="connsiteY0" fmla="*/ 0 h 3146142"/>
              <a:gd name="connsiteX1" fmla="*/ 36991 w 8970784"/>
              <a:gd name="connsiteY1" fmla="*/ 672662 h 3146142"/>
              <a:gd name="connsiteX2" fmla="*/ 573019 w 8970784"/>
              <a:gd name="connsiteY2" fmla="*/ 1177158 h 3146142"/>
              <a:gd name="connsiteX3" fmla="*/ 3242647 w 8970784"/>
              <a:gd name="connsiteY3" fmla="*/ 2196662 h 3146142"/>
              <a:gd name="connsiteX4" fmla="*/ 5113488 w 8970784"/>
              <a:gd name="connsiteY4" fmla="*/ 2921876 h 3146142"/>
              <a:gd name="connsiteX5" fmla="*/ 7015860 w 8970784"/>
              <a:gd name="connsiteY5" fmla="*/ 2942896 h 3146142"/>
              <a:gd name="connsiteX6" fmla="*/ 7646481 w 8970784"/>
              <a:gd name="connsiteY6" fmla="*/ 2984938 h 3146142"/>
              <a:gd name="connsiteX7" fmla="*/ 7909240 w 8970784"/>
              <a:gd name="connsiteY7" fmla="*/ 3090041 h 3146142"/>
              <a:gd name="connsiteX8" fmla="*/ 8203529 w 8970784"/>
              <a:gd name="connsiteY8" fmla="*/ 3111062 h 3146142"/>
              <a:gd name="connsiteX9" fmla="*/ 8634453 w 8970784"/>
              <a:gd name="connsiteY9" fmla="*/ 2606565 h 3146142"/>
              <a:gd name="connsiteX10" fmla="*/ 8970784 w 8970784"/>
              <a:gd name="connsiteY10" fmla="*/ 1513489 h 314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70784" h="3146142">
                <a:moveTo>
                  <a:pt x="89543" y="0"/>
                </a:moveTo>
                <a:cubicBezTo>
                  <a:pt x="22977" y="238234"/>
                  <a:pt x="-43588" y="476469"/>
                  <a:pt x="36991" y="672662"/>
                </a:cubicBezTo>
                <a:cubicBezTo>
                  <a:pt x="117570" y="868855"/>
                  <a:pt x="38743" y="923158"/>
                  <a:pt x="573019" y="1177158"/>
                </a:cubicBezTo>
                <a:cubicBezTo>
                  <a:pt x="1107295" y="1431158"/>
                  <a:pt x="3242647" y="2196662"/>
                  <a:pt x="3242647" y="2196662"/>
                </a:cubicBezTo>
                <a:cubicBezTo>
                  <a:pt x="3999392" y="2487448"/>
                  <a:pt x="4484619" y="2797504"/>
                  <a:pt x="5113488" y="2921876"/>
                </a:cubicBezTo>
                <a:cubicBezTo>
                  <a:pt x="5742357" y="3046248"/>
                  <a:pt x="6593695" y="2932386"/>
                  <a:pt x="7015860" y="2942896"/>
                </a:cubicBezTo>
                <a:cubicBezTo>
                  <a:pt x="7438025" y="2953406"/>
                  <a:pt x="7497584" y="2960414"/>
                  <a:pt x="7646481" y="2984938"/>
                </a:cubicBezTo>
                <a:cubicBezTo>
                  <a:pt x="7795378" y="3009462"/>
                  <a:pt x="7816399" y="3069020"/>
                  <a:pt x="7909240" y="3090041"/>
                </a:cubicBezTo>
                <a:cubicBezTo>
                  <a:pt x="8002081" y="3111062"/>
                  <a:pt x="8082660" y="3191641"/>
                  <a:pt x="8203529" y="3111062"/>
                </a:cubicBezTo>
                <a:cubicBezTo>
                  <a:pt x="8324398" y="3030483"/>
                  <a:pt x="8506577" y="2872827"/>
                  <a:pt x="8634453" y="2606565"/>
                </a:cubicBezTo>
                <a:cubicBezTo>
                  <a:pt x="8762329" y="2340303"/>
                  <a:pt x="8866556" y="1926896"/>
                  <a:pt x="8970784" y="1513489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F9A0-F7AC-7D41-798E-61146B1BE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080DC-CF4D-5630-201C-67ECE8670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D44E-44D2-95F7-288E-C52727F9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96" y="-1020134"/>
            <a:ext cx="14647692" cy="823932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9571DC0-5F26-5224-F397-5DF7E87D167C}"/>
              </a:ext>
            </a:extLst>
          </p:cNvPr>
          <p:cNvSpPr/>
          <p:nvPr/>
        </p:nvSpPr>
        <p:spPr>
          <a:xfrm>
            <a:off x="5536325" y="3909848"/>
            <a:ext cx="2995448" cy="2187391"/>
          </a:xfrm>
          <a:custGeom>
            <a:avLst/>
            <a:gdLst>
              <a:gd name="connsiteX0" fmla="*/ 0 w 2995448"/>
              <a:gd name="connsiteY0" fmla="*/ 2081049 h 2187391"/>
              <a:gd name="connsiteX1" fmla="*/ 94593 w 2995448"/>
              <a:gd name="connsiteY1" fmla="*/ 2028497 h 2187391"/>
              <a:gd name="connsiteX2" fmla="*/ 567558 w 2995448"/>
              <a:gd name="connsiteY2" fmla="*/ 567559 h 2187391"/>
              <a:gd name="connsiteX3" fmla="*/ 1355834 w 2995448"/>
              <a:gd name="connsiteY3" fmla="*/ 115614 h 2187391"/>
              <a:gd name="connsiteX4" fmla="*/ 2995448 w 2995448"/>
              <a:gd name="connsiteY4" fmla="*/ 0 h 2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448" h="2187391">
                <a:moveTo>
                  <a:pt x="0" y="2081049"/>
                </a:moveTo>
                <a:cubicBezTo>
                  <a:pt x="0" y="2180897"/>
                  <a:pt x="0" y="2280745"/>
                  <a:pt x="94593" y="2028497"/>
                </a:cubicBezTo>
                <a:cubicBezTo>
                  <a:pt x="189186" y="1776249"/>
                  <a:pt x="357351" y="886373"/>
                  <a:pt x="567558" y="567559"/>
                </a:cubicBezTo>
                <a:cubicBezTo>
                  <a:pt x="777765" y="248745"/>
                  <a:pt x="951186" y="210207"/>
                  <a:pt x="1355834" y="115614"/>
                </a:cubicBezTo>
                <a:cubicBezTo>
                  <a:pt x="1760482" y="21021"/>
                  <a:pt x="2377965" y="10510"/>
                  <a:pt x="2995448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885BB7-A2F9-7A22-BBDF-ABF99A22B423}"/>
              </a:ext>
            </a:extLst>
          </p:cNvPr>
          <p:cNvCxnSpPr/>
          <p:nvPr/>
        </p:nvCxnSpPr>
        <p:spPr>
          <a:xfrm>
            <a:off x="4761186" y="4561490"/>
            <a:ext cx="27642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311BB1-5C93-189C-7571-67014282E6D3}"/>
              </a:ext>
            </a:extLst>
          </p:cNvPr>
          <p:cNvSpPr txBox="1"/>
          <p:nvPr/>
        </p:nvSpPr>
        <p:spPr>
          <a:xfrm>
            <a:off x="2490952" y="3678128"/>
            <a:ext cx="289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ירידה</a:t>
            </a:r>
            <a:endParaRPr kumimoji="0" lang="en-I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4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BDE3-AE39-CFA0-23EB-D5669B43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8B77-B8D3-63D3-1545-1237C3238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F14CE8-9EB2-A1AA-1326-8F40EF546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71" y="-145915"/>
            <a:ext cx="13319954" cy="9416792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6EAFB6-7176-DAA4-6FBC-3650C2452F35}"/>
              </a:ext>
            </a:extLst>
          </p:cNvPr>
          <p:cNvCxnSpPr/>
          <p:nvPr/>
        </p:nvCxnSpPr>
        <p:spPr>
          <a:xfrm>
            <a:off x="11828834" y="5272391"/>
            <a:ext cx="859049" cy="1420239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7A2842F-1309-AA95-C0EE-9461564BB0A5}"/>
              </a:ext>
            </a:extLst>
          </p:cNvPr>
          <p:cNvSpPr/>
          <p:nvPr/>
        </p:nvSpPr>
        <p:spPr>
          <a:xfrm>
            <a:off x="3044757" y="2062264"/>
            <a:ext cx="9396920" cy="3952794"/>
          </a:xfrm>
          <a:custGeom>
            <a:avLst/>
            <a:gdLst>
              <a:gd name="connsiteX0" fmla="*/ 9396920 w 9396920"/>
              <a:gd name="connsiteY0" fmla="*/ 3657600 h 3952794"/>
              <a:gd name="connsiteX1" fmla="*/ 8297694 w 9396920"/>
              <a:gd name="connsiteY1" fmla="*/ 3881336 h 3952794"/>
              <a:gd name="connsiteX2" fmla="*/ 5856052 w 9396920"/>
              <a:gd name="connsiteY2" fmla="*/ 2558374 h 3952794"/>
              <a:gd name="connsiteX3" fmla="*/ 3910520 w 9396920"/>
              <a:gd name="connsiteY3" fmla="*/ 515566 h 3952794"/>
              <a:gd name="connsiteX4" fmla="*/ 3346315 w 9396920"/>
              <a:gd name="connsiteY4" fmla="*/ 223736 h 3952794"/>
              <a:gd name="connsiteX5" fmla="*/ 2198452 w 9396920"/>
              <a:gd name="connsiteY5" fmla="*/ 87549 h 3952794"/>
              <a:gd name="connsiteX6" fmla="*/ 0 w 9396920"/>
              <a:gd name="connsiteY6" fmla="*/ 0 h 395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6920" h="3952794">
                <a:moveTo>
                  <a:pt x="9396920" y="3657600"/>
                </a:moveTo>
                <a:cubicBezTo>
                  <a:pt x="9142379" y="3861070"/>
                  <a:pt x="8887839" y="4064540"/>
                  <a:pt x="8297694" y="3881336"/>
                </a:cubicBezTo>
                <a:cubicBezTo>
                  <a:pt x="7707549" y="3698132"/>
                  <a:pt x="6587248" y="3119336"/>
                  <a:pt x="5856052" y="2558374"/>
                </a:cubicBezTo>
                <a:cubicBezTo>
                  <a:pt x="5124856" y="1997412"/>
                  <a:pt x="4328809" y="904672"/>
                  <a:pt x="3910520" y="515566"/>
                </a:cubicBezTo>
                <a:cubicBezTo>
                  <a:pt x="3492231" y="126460"/>
                  <a:pt x="3631660" y="295072"/>
                  <a:pt x="3346315" y="223736"/>
                </a:cubicBezTo>
                <a:cubicBezTo>
                  <a:pt x="3060970" y="152400"/>
                  <a:pt x="2756171" y="124838"/>
                  <a:pt x="2198452" y="87549"/>
                </a:cubicBezTo>
                <a:cubicBezTo>
                  <a:pt x="1640733" y="50260"/>
                  <a:pt x="820366" y="25130"/>
                  <a:pt x="0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4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570E-3566-9769-78DD-7AD64C49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כללי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B1584-24BC-9395-A45D-02ABE5FD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תחרות בוגרים</a:t>
            </a:r>
          </a:p>
          <a:p>
            <a:pPr marL="0" indent="0">
              <a:buNone/>
            </a:pPr>
            <a:r>
              <a:rPr lang="he-IL" dirty="0"/>
              <a:t>תחרות עילית / נוער</a:t>
            </a:r>
          </a:p>
          <a:p>
            <a:pPr marL="0" indent="0">
              <a:buNone/>
            </a:pPr>
            <a:r>
              <a:rPr lang="he-IL" dirty="0"/>
              <a:t>תחרות ילדים</a:t>
            </a:r>
          </a:p>
          <a:p>
            <a:pPr marL="0" indent="0">
              <a:buNone/>
            </a:pPr>
            <a:r>
              <a:rPr lang="he-IL" dirty="0"/>
              <a:t>תחרות שליחים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51893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5DBF-6907-A4A9-3934-6D2D21F8D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3F4E-78F0-7C35-07C7-AEC273D1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שטח החלפה</a:t>
            </a:r>
            <a:endParaRPr lang="en-I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B0AF25-FBD4-4D71-E15B-51B5BB502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90" y="135679"/>
            <a:ext cx="5075943" cy="6586641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3CBB5E5-9220-ED42-5CB9-7BF6D65EC295}"/>
              </a:ext>
            </a:extLst>
          </p:cNvPr>
          <p:cNvSpPr/>
          <p:nvPr/>
        </p:nvSpPr>
        <p:spPr>
          <a:xfrm>
            <a:off x="3822722" y="1704955"/>
            <a:ext cx="2557057" cy="2719900"/>
          </a:xfrm>
          <a:custGeom>
            <a:avLst/>
            <a:gdLst>
              <a:gd name="connsiteX0" fmla="*/ 3035030 w 3078225"/>
              <a:gd name="connsiteY0" fmla="*/ 3736049 h 3765632"/>
              <a:gd name="connsiteX1" fmla="*/ 3044757 w 3078225"/>
              <a:gd name="connsiteY1" fmla="*/ 3667955 h 3765632"/>
              <a:gd name="connsiteX2" fmla="*/ 2665379 w 3078225"/>
              <a:gd name="connsiteY2" fmla="*/ 2928653 h 3765632"/>
              <a:gd name="connsiteX3" fmla="*/ 2762655 w 3078225"/>
              <a:gd name="connsiteY3" fmla="*/ 1858611 h 3765632"/>
              <a:gd name="connsiteX4" fmla="*/ 1838527 w 3078225"/>
              <a:gd name="connsiteY4" fmla="*/ 632926 h 3765632"/>
              <a:gd name="connsiteX5" fmla="*/ 758757 w 3078225"/>
              <a:gd name="connsiteY5" fmla="*/ 10355 h 3765632"/>
              <a:gd name="connsiteX6" fmla="*/ 0 w 3078225"/>
              <a:gd name="connsiteY6" fmla="*/ 1109581 h 376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8225" h="3765632">
                <a:moveTo>
                  <a:pt x="3035030" y="3736049"/>
                </a:moveTo>
                <a:cubicBezTo>
                  <a:pt x="3070697" y="3769285"/>
                  <a:pt x="3106365" y="3802521"/>
                  <a:pt x="3044757" y="3667955"/>
                </a:cubicBezTo>
                <a:cubicBezTo>
                  <a:pt x="2983149" y="3533389"/>
                  <a:pt x="2712396" y="3230210"/>
                  <a:pt x="2665379" y="2928653"/>
                </a:cubicBezTo>
                <a:cubicBezTo>
                  <a:pt x="2618362" y="2627096"/>
                  <a:pt x="2900464" y="2241232"/>
                  <a:pt x="2762655" y="1858611"/>
                </a:cubicBezTo>
                <a:cubicBezTo>
                  <a:pt x="2624846" y="1475990"/>
                  <a:pt x="2172510" y="940969"/>
                  <a:pt x="1838527" y="632926"/>
                </a:cubicBezTo>
                <a:cubicBezTo>
                  <a:pt x="1504544" y="324883"/>
                  <a:pt x="1065178" y="-69087"/>
                  <a:pt x="758757" y="10355"/>
                </a:cubicBezTo>
                <a:cubicBezTo>
                  <a:pt x="452336" y="89797"/>
                  <a:pt x="226168" y="599689"/>
                  <a:pt x="0" y="1109581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8AA5715-63EF-489A-B68B-52315F86926C}"/>
              </a:ext>
            </a:extLst>
          </p:cNvPr>
          <p:cNvSpPr/>
          <p:nvPr/>
        </p:nvSpPr>
        <p:spPr>
          <a:xfrm>
            <a:off x="3743969" y="3300735"/>
            <a:ext cx="1517805" cy="2894814"/>
          </a:xfrm>
          <a:custGeom>
            <a:avLst/>
            <a:gdLst>
              <a:gd name="connsiteX0" fmla="*/ 586964 w 1827157"/>
              <a:gd name="connsiteY0" fmla="*/ 0 h 4007796"/>
              <a:gd name="connsiteX1" fmla="*/ 3305 w 1827157"/>
              <a:gd name="connsiteY1" fmla="*/ 992222 h 4007796"/>
              <a:gd name="connsiteX2" fmla="*/ 820428 w 1827157"/>
              <a:gd name="connsiteY2" fmla="*/ 2120630 h 4007796"/>
              <a:gd name="connsiteX3" fmla="*/ 1715373 w 1827157"/>
              <a:gd name="connsiteY3" fmla="*/ 2752928 h 4007796"/>
              <a:gd name="connsiteX4" fmla="*/ 1783466 w 1827157"/>
              <a:gd name="connsiteY4" fmla="*/ 4007796 h 400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157" h="4007796">
                <a:moveTo>
                  <a:pt x="586964" y="0"/>
                </a:moveTo>
                <a:cubicBezTo>
                  <a:pt x="275679" y="319392"/>
                  <a:pt x="-35606" y="638784"/>
                  <a:pt x="3305" y="992222"/>
                </a:cubicBezTo>
                <a:cubicBezTo>
                  <a:pt x="42216" y="1345660"/>
                  <a:pt x="535083" y="1827179"/>
                  <a:pt x="820428" y="2120630"/>
                </a:cubicBezTo>
                <a:cubicBezTo>
                  <a:pt x="1105773" y="2414081"/>
                  <a:pt x="1554867" y="2438400"/>
                  <a:pt x="1715373" y="2752928"/>
                </a:cubicBezTo>
                <a:cubicBezTo>
                  <a:pt x="1875879" y="3067456"/>
                  <a:pt x="1829672" y="3537626"/>
                  <a:pt x="1783466" y="4007796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263258-140D-5F2E-A691-2C0C72EA692F}"/>
              </a:ext>
            </a:extLst>
          </p:cNvPr>
          <p:cNvSpPr txBox="1">
            <a:spLocks/>
          </p:cNvSpPr>
          <p:nvPr/>
        </p:nvSpPr>
        <p:spPr>
          <a:xfrm>
            <a:off x="7214616" y="1825625"/>
            <a:ext cx="41391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הורדת קסדה רק לאחר הנחת האופניים במקום</a:t>
            </a:r>
          </a:p>
        </p:txBody>
      </p:sp>
    </p:spTree>
    <p:extLst>
      <p:ext uri="{BB962C8B-B14F-4D97-AF65-F5344CB8AC3E}">
        <p14:creationId xmlns:p14="http://schemas.microsoft.com/office/powerpoint/2010/main" val="39377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E974D-5A1D-E06C-6FB5-AEBACAFC1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9013-C4B5-2F01-A24F-3A62F624E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 – ילדים 8-9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CDEB8-98BD-D1DC-8DCB-3ACCE9A5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21109"/>
            <a:ext cx="3955866" cy="5549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1444-2872-4593-E298-423E313FE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לרוץ עם מספר חזה</a:t>
            </a:r>
          </a:p>
          <a:p>
            <a:r>
              <a:rPr lang="he-IL" dirty="0"/>
              <a:t>ריצה על הכביש בלבד (המפה לא מדויקת)</a:t>
            </a:r>
          </a:p>
          <a:p>
            <a:r>
              <a:rPr lang="he-IL" dirty="0"/>
              <a:t>אין להשליך פסולת אלה באזור המותר (תחנת מים)</a:t>
            </a:r>
          </a:p>
          <a:p>
            <a:r>
              <a:rPr lang="he-IL" dirty="0"/>
              <a:t>נק' מים 500 מ' מההתחלה / סיום</a:t>
            </a:r>
          </a:p>
          <a:p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CC825-63A3-1830-EE39-2010C268AD4E}"/>
              </a:ext>
            </a:extLst>
          </p:cNvPr>
          <p:cNvSpPr txBox="1"/>
          <p:nvPr/>
        </p:nvSpPr>
        <p:spPr>
          <a:xfrm>
            <a:off x="1750460" y="310583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</p:txBody>
      </p:sp>
    </p:spTree>
    <p:extLst>
      <p:ext uri="{BB962C8B-B14F-4D97-AF65-F5344CB8AC3E}">
        <p14:creationId xmlns:p14="http://schemas.microsoft.com/office/powerpoint/2010/main" val="3663552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874D3-661A-48B0-CDA9-DDB23B75E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F595-8A19-8D9D-7C70-E054CF69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 – ילדים 10-11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9101B-8A40-07A2-4908-518F93693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21109"/>
            <a:ext cx="3955866" cy="5549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5C5E-93E8-8334-9C62-B6B642426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לרוץ עם מספר חזה</a:t>
            </a:r>
          </a:p>
          <a:p>
            <a:r>
              <a:rPr lang="he-IL" dirty="0"/>
              <a:t>ריצה על הכביש בלבד (המפה לא מדויקת)</a:t>
            </a:r>
          </a:p>
          <a:p>
            <a:r>
              <a:rPr lang="he-IL" dirty="0"/>
              <a:t>אין להשליך פסולת אלה באזור המותר (תחנת מים)</a:t>
            </a:r>
          </a:p>
          <a:p>
            <a:r>
              <a:rPr lang="he-IL" dirty="0"/>
              <a:t>נק' מים 500 מ' מההתחלה / סיום</a:t>
            </a:r>
          </a:p>
          <a:p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6D59E-6AD8-9DF8-7D47-72B22481FBE2}"/>
              </a:ext>
            </a:extLst>
          </p:cNvPr>
          <p:cNvSpPr txBox="1"/>
          <p:nvPr/>
        </p:nvSpPr>
        <p:spPr>
          <a:xfrm>
            <a:off x="1750460" y="310583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</p:txBody>
      </p:sp>
    </p:spTree>
    <p:extLst>
      <p:ext uri="{BB962C8B-B14F-4D97-AF65-F5344CB8AC3E}">
        <p14:creationId xmlns:p14="http://schemas.microsoft.com/office/powerpoint/2010/main" val="2498919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9BBEE-5977-2185-49B5-C9C5A4035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C0BC-2C10-A48D-89C8-D646A7AD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 – ילדים 12-13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36CD7-9147-32A3-90BD-6CE9004C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21109"/>
            <a:ext cx="3955866" cy="5549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80131-BF91-1274-0C98-9C2A1567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/>
          </a:bodyPr>
          <a:lstStyle/>
          <a:p>
            <a:r>
              <a:rPr lang="he-IL" dirty="0"/>
              <a:t>חובה לרוץ עם מספר חזה</a:t>
            </a:r>
          </a:p>
          <a:p>
            <a:r>
              <a:rPr lang="he-IL" dirty="0"/>
              <a:t>ריצה על הכביש בלבד (המפה לא מדויקת)</a:t>
            </a:r>
          </a:p>
          <a:p>
            <a:r>
              <a:rPr lang="he-IL" dirty="0"/>
              <a:t>אין להשליך פסולת אלה באזור המותר (תחנת מים)</a:t>
            </a:r>
          </a:p>
          <a:p>
            <a:r>
              <a:rPr lang="he-IL" dirty="0"/>
              <a:t>נק' מים 500 מ' מההתחלה / סיום</a:t>
            </a:r>
          </a:p>
          <a:p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DE63E-BAB9-4227-5093-81E715668A91}"/>
              </a:ext>
            </a:extLst>
          </p:cNvPr>
          <p:cNvSpPr txBox="1"/>
          <p:nvPr/>
        </p:nvSpPr>
        <p:spPr>
          <a:xfrm>
            <a:off x="1750460" y="310583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הקפה 1</a:t>
            </a:r>
          </a:p>
        </p:txBody>
      </p:sp>
    </p:spTree>
    <p:extLst>
      <p:ext uri="{BB962C8B-B14F-4D97-AF65-F5344CB8AC3E}">
        <p14:creationId xmlns:p14="http://schemas.microsoft.com/office/powerpoint/2010/main" val="1393142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1CDC2-B383-2D8E-131E-31CD9A66C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CC170-91E0-21FB-5D3E-D8CFDD8F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 – אולימפי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7AFF-2B23-3BB6-6E95-DD008CDAD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21109"/>
            <a:ext cx="3955865" cy="5549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FEC0-51B4-AE87-A506-39A556C53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חובה לרוץ עם מספר חזה</a:t>
            </a:r>
          </a:p>
          <a:p>
            <a:r>
              <a:rPr lang="he-IL" dirty="0"/>
              <a:t>ריצה על הכביש (המפה לא מדויקת)</a:t>
            </a:r>
          </a:p>
          <a:p>
            <a:r>
              <a:rPr lang="he-IL" dirty="0"/>
              <a:t>כניסה ויציאה </a:t>
            </a:r>
            <a:r>
              <a:rPr lang="he-IL" dirty="0" err="1"/>
              <a:t>מה"שטח</a:t>
            </a:r>
            <a:r>
              <a:rPr lang="he-IL" dirty="0"/>
              <a:t>" דרך השער המזרחי</a:t>
            </a:r>
          </a:p>
          <a:p>
            <a:r>
              <a:rPr lang="he-IL" dirty="0"/>
              <a:t>אין להשליך פסולת אלה באזור המותר (תחנת מים)</a:t>
            </a:r>
          </a:p>
          <a:p>
            <a:r>
              <a:rPr lang="he-IL" dirty="0"/>
              <a:t> נק' מים נק' </a:t>
            </a:r>
          </a:p>
          <a:p>
            <a:pPr lvl="1"/>
            <a:r>
              <a:rPr lang="he-IL" dirty="0"/>
              <a:t>מים 500 מ' מההתחלה / סיום</a:t>
            </a:r>
          </a:p>
          <a:p>
            <a:pPr lvl="1"/>
            <a:r>
              <a:rPr lang="he-IL" dirty="0"/>
              <a:t>סיבוב רחוק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8F114-F737-41B8-2B23-E36AEC596E97}"/>
              </a:ext>
            </a:extLst>
          </p:cNvPr>
          <p:cNvSpPr txBox="1"/>
          <p:nvPr/>
        </p:nvSpPr>
        <p:spPr>
          <a:xfrm>
            <a:off x="1683134" y="310583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4 הקפות</a:t>
            </a:r>
          </a:p>
        </p:txBody>
      </p:sp>
    </p:spTree>
    <p:extLst>
      <p:ext uri="{BB962C8B-B14F-4D97-AF65-F5344CB8AC3E}">
        <p14:creationId xmlns:p14="http://schemas.microsoft.com/office/powerpoint/2010/main" val="1960984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3F280-E5B7-7DB0-ADF4-5DA21AF1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92D8-355A-66FF-C33A-1BF489E6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 – ספרינט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3200F-E7FA-E334-EDC8-29DCC84C7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21109"/>
            <a:ext cx="3955866" cy="5549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058E0-78BB-3356-835A-4B6344FE0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חובה לרוץ עם מספר חזה</a:t>
            </a:r>
          </a:p>
          <a:p>
            <a:r>
              <a:rPr lang="he-IL" dirty="0"/>
              <a:t>ריצה על הכביש (המפה לא מדויקת)</a:t>
            </a:r>
          </a:p>
          <a:p>
            <a:r>
              <a:rPr lang="he-IL" dirty="0"/>
              <a:t>כניסה ויציאה </a:t>
            </a:r>
            <a:r>
              <a:rPr lang="he-IL" dirty="0" err="1"/>
              <a:t>מה"שטח</a:t>
            </a:r>
            <a:r>
              <a:rPr lang="he-IL" dirty="0"/>
              <a:t>" דרך השער המזרחי</a:t>
            </a:r>
          </a:p>
          <a:p>
            <a:r>
              <a:rPr lang="he-IL" dirty="0"/>
              <a:t>אין להשליך פסולת אלה באזור המותר (תחנת מים)</a:t>
            </a:r>
          </a:p>
          <a:p>
            <a:r>
              <a:rPr lang="he-IL" dirty="0"/>
              <a:t> נק' מים נק' </a:t>
            </a:r>
          </a:p>
          <a:p>
            <a:pPr lvl="1"/>
            <a:r>
              <a:rPr lang="he-IL" dirty="0"/>
              <a:t>מים 500 מ' מההתחלה / סיום</a:t>
            </a:r>
          </a:p>
          <a:p>
            <a:pPr lvl="1"/>
            <a:r>
              <a:rPr lang="he-IL" dirty="0"/>
              <a:t>סיבוב רחוק</a:t>
            </a: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CC03A-F7E5-EA09-81B9-2A9ADD2A80DA}"/>
              </a:ext>
            </a:extLst>
          </p:cNvPr>
          <p:cNvSpPr txBox="1"/>
          <p:nvPr/>
        </p:nvSpPr>
        <p:spPr>
          <a:xfrm>
            <a:off x="1683134" y="310583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2 הקפות</a:t>
            </a:r>
          </a:p>
        </p:txBody>
      </p:sp>
    </p:spTree>
    <p:extLst>
      <p:ext uri="{BB962C8B-B14F-4D97-AF65-F5344CB8AC3E}">
        <p14:creationId xmlns:p14="http://schemas.microsoft.com/office/powerpoint/2010/main" val="881632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2556B-0320-3A6A-49A5-01627CD7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F25EF-C708-579D-05DF-8A2068E3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מסלול ריצה – סופר ספרינט ואורבן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8119B-CF15-FA88-C9E2-A9ACC79FA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667" y="1321109"/>
            <a:ext cx="3955866" cy="5549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DFF0D-5BC7-4E46-1FAB-3DDE0314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16" y="1825625"/>
            <a:ext cx="4139184" cy="4351338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חובה לרוץ עם מספר חזה</a:t>
            </a:r>
          </a:p>
          <a:p>
            <a:r>
              <a:rPr lang="he-IL" dirty="0"/>
              <a:t>ריצה על הכביש (המפה לא מדויקת)</a:t>
            </a:r>
          </a:p>
          <a:p>
            <a:r>
              <a:rPr lang="he-IL" dirty="0"/>
              <a:t>כניסה ויציאה </a:t>
            </a:r>
            <a:r>
              <a:rPr lang="he-IL" dirty="0" err="1"/>
              <a:t>מה"שטח</a:t>
            </a:r>
            <a:r>
              <a:rPr lang="he-IL" dirty="0"/>
              <a:t>" דרך השער המזרחי</a:t>
            </a:r>
          </a:p>
          <a:p>
            <a:r>
              <a:rPr lang="he-IL" dirty="0"/>
              <a:t>אין להשליך פסולת אלה באזור המותר (תחנת מים)</a:t>
            </a:r>
          </a:p>
          <a:p>
            <a:r>
              <a:rPr lang="he-IL" dirty="0"/>
              <a:t>2 נק' מים נק' </a:t>
            </a:r>
          </a:p>
          <a:p>
            <a:pPr lvl="1"/>
            <a:r>
              <a:rPr lang="he-IL" dirty="0"/>
              <a:t>מים 500 מ' מההתחלה / סיום</a:t>
            </a:r>
          </a:p>
          <a:p>
            <a:pPr lvl="1"/>
            <a:r>
              <a:rPr lang="he-IL" dirty="0"/>
              <a:t>סיבוב רחוק</a:t>
            </a:r>
          </a:p>
          <a:p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1C82-9017-821B-C839-F551C2A80721}"/>
              </a:ext>
            </a:extLst>
          </p:cNvPr>
          <p:cNvSpPr txBox="1"/>
          <p:nvPr/>
        </p:nvSpPr>
        <p:spPr>
          <a:xfrm>
            <a:off x="1683134" y="310583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1 הקפות</a:t>
            </a:r>
          </a:p>
        </p:txBody>
      </p:sp>
    </p:spTree>
    <p:extLst>
      <p:ext uri="{BB962C8B-B14F-4D97-AF65-F5344CB8AC3E}">
        <p14:creationId xmlns:p14="http://schemas.microsoft.com/office/powerpoint/2010/main" val="1872789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E046-906D-1646-8BBB-B81F74D9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A78857-9ABA-4562-B649-AE95EA65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821" y="0"/>
            <a:ext cx="13658722" cy="9656290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CCE2199-BF5E-9570-7F17-192F11DEE503}"/>
              </a:ext>
            </a:extLst>
          </p:cNvPr>
          <p:cNvSpPr/>
          <p:nvPr/>
        </p:nvSpPr>
        <p:spPr>
          <a:xfrm>
            <a:off x="2577830" y="3054485"/>
            <a:ext cx="5009744" cy="3959158"/>
          </a:xfrm>
          <a:custGeom>
            <a:avLst/>
            <a:gdLst>
              <a:gd name="connsiteX0" fmla="*/ 0 w 5009744"/>
              <a:gd name="connsiteY0" fmla="*/ 0 h 3959158"/>
              <a:gd name="connsiteX1" fmla="*/ 2393004 w 5009744"/>
              <a:gd name="connsiteY1" fmla="*/ 729575 h 3959158"/>
              <a:gd name="connsiteX2" fmla="*/ 3638144 w 5009744"/>
              <a:gd name="connsiteY2" fmla="*/ 2188724 h 3959158"/>
              <a:gd name="connsiteX3" fmla="*/ 5009744 w 5009744"/>
              <a:gd name="connsiteY3" fmla="*/ 3959158 h 395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744" h="3959158">
                <a:moveTo>
                  <a:pt x="0" y="0"/>
                </a:moveTo>
                <a:cubicBezTo>
                  <a:pt x="893323" y="182394"/>
                  <a:pt x="1786647" y="364788"/>
                  <a:pt x="2393004" y="729575"/>
                </a:cubicBezTo>
                <a:cubicBezTo>
                  <a:pt x="2999361" y="1094362"/>
                  <a:pt x="3202021" y="1650460"/>
                  <a:pt x="3638144" y="2188724"/>
                </a:cubicBezTo>
                <a:cubicBezTo>
                  <a:pt x="4074267" y="2726988"/>
                  <a:pt x="4542005" y="3343073"/>
                  <a:pt x="5009744" y="395915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6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80149-B232-560C-AD5E-0C416FF6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95064-1108-8985-9BE6-ADEE18F13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3F4C6-8B67-C969-BB9A-EBB6E5A85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297" y="-1215535"/>
            <a:ext cx="14872510" cy="836578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E644C09-FE67-1154-ECB6-41B579427793}"/>
              </a:ext>
            </a:extLst>
          </p:cNvPr>
          <p:cNvSpPr/>
          <p:nvPr/>
        </p:nvSpPr>
        <p:spPr>
          <a:xfrm>
            <a:off x="2622432" y="636104"/>
            <a:ext cx="10030081" cy="5626039"/>
          </a:xfrm>
          <a:custGeom>
            <a:avLst/>
            <a:gdLst>
              <a:gd name="connsiteX0" fmla="*/ 727055 w 10030081"/>
              <a:gd name="connsiteY0" fmla="*/ 0 h 5626039"/>
              <a:gd name="connsiteX1" fmla="*/ 11438 w 10030081"/>
              <a:gd name="connsiteY1" fmla="*/ 1838739 h 5626039"/>
              <a:gd name="connsiteX2" fmla="*/ 329490 w 10030081"/>
              <a:gd name="connsiteY2" fmla="*/ 2773018 h 5626039"/>
              <a:gd name="connsiteX3" fmla="*/ 896020 w 10030081"/>
              <a:gd name="connsiteY3" fmla="*/ 3588026 h 5626039"/>
              <a:gd name="connsiteX4" fmla="*/ 2764577 w 10030081"/>
              <a:gd name="connsiteY4" fmla="*/ 4542183 h 5626039"/>
              <a:gd name="connsiteX5" fmla="*/ 5607168 w 10030081"/>
              <a:gd name="connsiteY5" fmla="*/ 5526157 h 5626039"/>
              <a:gd name="connsiteX6" fmla="*/ 7684446 w 10030081"/>
              <a:gd name="connsiteY6" fmla="*/ 5565913 h 5626039"/>
              <a:gd name="connsiteX7" fmla="*/ 8688298 w 10030081"/>
              <a:gd name="connsiteY7" fmla="*/ 5287618 h 5626039"/>
              <a:gd name="connsiteX8" fmla="*/ 9115681 w 10030081"/>
              <a:gd name="connsiteY8" fmla="*/ 4740966 h 5626039"/>
              <a:gd name="connsiteX9" fmla="*/ 10030081 w 10030081"/>
              <a:gd name="connsiteY9" fmla="*/ 1948070 h 562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30081" h="5626039">
                <a:moveTo>
                  <a:pt x="727055" y="0"/>
                </a:moveTo>
                <a:cubicBezTo>
                  <a:pt x="402377" y="688284"/>
                  <a:pt x="77699" y="1376569"/>
                  <a:pt x="11438" y="1838739"/>
                </a:cubicBezTo>
                <a:cubicBezTo>
                  <a:pt x="-54823" y="2300909"/>
                  <a:pt x="182060" y="2481470"/>
                  <a:pt x="329490" y="2773018"/>
                </a:cubicBezTo>
                <a:cubicBezTo>
                  <a:pt x="476920" y="3064566"/>
                  <a:pt x="490172" y="3293165"/>
                  <a:pt x="896020" y="3588026"/>
                </a:cubicBezTo>
                <a:cubicBezTo>
                  <a:pt x="1301868" y="3882887"/>
                  <a:pt x="1979386" y="4219161"/>
                  <a:pt x="2764577" y="4542183"/>
                </a:cubicBezTo>
                <a:cubicBezTo>
                  <a:pt x="3549768" y="4865205"/>
                  <a:pt x="4787190" y="5355535"/>
                  <a:pt x="5607168" y="5526157"/>
                </a:cubicBezTo>
                <a:cubicBezTo>
                  <a:pt x="6427146" y="5696779"/>
                  <a:pt x="7170924" y="5605670"/>
                  <a:pt x="7684446" y="5565913"/>
                </a:cubicBezTo>
                <a:cubicBezTo>
                  <a:pt x="8197968" y="5526156"/>
                  <a:pt x="8449759" y="5425109"/>
                  <a:pt x="8688298" y="5287618"/>
                </a:cubicBezTo>
                <a:cubicBezTo>
                  <a:pt x="8926837" y="5150127"/>
                  <a:pt x="8892051" y="5297557"/>
                  <a:pt x="9115681" y="4740966"/>
                </a:cubicBezTo>
                <a:cubicBezTo>
                  <a:pt x="9339312" y="4184375"/>
                  <a:pt x="9684696" y="3066222"/>
                  <a:pt x="10030081" y="194807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9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E68BF-1E71-8971-88CD-252B5EB8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2C00-CABE-FCC9-EE83-5502017C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2DE8-75B1-6FAA-0025-0CA0B0F6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85B3D-AD91-A7F2-671A-84713D554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0994" y="-1310128"/>
            <a:ext cx="14872510" cy="836578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5469BDD-E8F4-129F-3DF5-DB0B22469407}"/>
              </a:ext>
            </a:extLst>
          </p:cNvPr>
          <p:cNvSpPr/>
          <p:nvPr/>
        </p:nvSpPr>
        <p:spPr>
          <a:xfrm>
            <a:off x="2945816" y="662152"/>
            <a:ext cx="8605053" cy="5552578"/>
          </a:xfrm>
          <a:custGeom>
            <a:avLst/>
            <a:gdLst>
              <a:gd name="connsiteX0" fmla="*/ 8605053 w 8605053"/>
              <a:gd name="connsiteY0" fmla="*/ 3857296 h 5552578"/>
              <a:gd name="connsiteX1" fmla="*/ 8153108 w 8605053"/>
              <a:gd name="connsiteY1" fmla="*/ 5087007 h 5552578"/>
              <a:gd name="connsiteX2" fmla="*/ 7364832 w 8605053"/>
              <a:gd name="connsiteY2" fmla="*/ 5213131 h 5552578"/>
              <a:gd name="connsiteX3" fmla="*/ 6650129 w 8605053"/>
              <a:gd name="connsiteY3" fmla="*/ 5381296 h 5552578"/>
              <a:gd name="connsiteX4" fmla="*/ 5567563 w 8605053"/>
              <a:gd name="connsiteY4" fmla="*/ 5402317 h 5552578"/>
              <a:gd name="connsiteX5" fmla="*/ 396474 w 8605053"/>
              <a:gd name="connsiteY5" fmla="*/ 3373820 h 5552578"/>
              <a:gd name="connsiteX6" fmla="*/ 743315 w 8605053"/>
              <a:gd name="connsiteY6" fmla="*/ 0 h 555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053" h="5552578">
                <a:moveTo>
                  <a:pt x="8605053" y="3857296"/>
                </a:moveTo>
                <a:cubicBezTo>
                  <a:pt x="8482432" y="4359165"/>
                  <a:pt x="8359811" y="4861035"/>
                  <a:pt x="8153108" y="5087007"/>
                </a:cubicBezTo>
                <a:cubicBezTo>
                  <a:pt x="7946405" y="5312979"/>
                  <a:pt x="7615328" y="5164083"/>
                  <a:pt x="7364832" y="5213131"/>
                </a:cubicBezTo>
                <a:cubicBezTo>
                  <a:pt x="7114336" y="5262179"/>
                  <a:pt x="6949674" y="5349765"/>
                  <a:pt x="6650129" y="5381296"/>
                </a:cubicBezTo>
                <a:cubicBezTo>
                  <a:pt x="6350584" y="5412827"/>
                  <a:pt x="6609839" y="5736896"/>
                  <a:pt x="5567563" y="5402317"/>
                </a:cubicBezTo>
                <a:cubicBezTo>
                  <a:pt x="4525287" y="5067738"/>
                  <a:pt x="1200515" y="4274206"/>
                  <a:pt x="396474" y="3373820"/>
                </a:cubicBezTo>
                <a:cubicBezTo>
                  <a:pt x="-407567" y="2473434"/>
                  <a:pt x="167874" y="1236717"/>
                  <a:pt x="743315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4037-7CDF-5A9E-25DF-D18156E9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בעלי תפקידים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9EE94-183A-026D-F788-C1719F84D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מנהל התחרות – </a:t>
            </a:r>
            <a:r>
              <a:rPr lang="he-IL" dirty="0" err="1"/>
              <a:t>מייקי</a:t>
            </a:r>
            <a:r>
              <a:rPr lang="he-IL" dirty="0"/>
              <a:t> כץ</a:t>
            </a:r>
          </a:p>
          <a:p>
            <a:r>
              <a:rPr lang="he-IL" dirty="0"/>
              <a:t>בקר טכני – יובל רייז</a:t>
            </a:r>
          </a:p>
          <a:p>
            <a:r>
              <a:rPr lang="he-IL" dirty="0"/>
              <a:t>עוזר בקר טכני – אורי צלח</a:t>
            </a:r>
          </a:p>
          <a:p>
            <a:r>
              <a:rPr lang="he-IL" dirty="0"/>
              <a:t>שופט ראשי – שולי </a:t>
            </a:r>
            <a:r>
              <a:rPr lang="he-IL" dirty="0" err="1"/>
              <a:t>מרטינז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948406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B4CBC-1A70-C400-4030-1CFE95EB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B3F8-7ADF-65A5-4151-F283C6CD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9350F6-D605-5BB9-5777-9638DB410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821" y="0"/>
            <a:ext cx="13658722" cy="9656290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1B4CA3D-602D-CB33-6790-9E48F5797879}"/>
              </a:ext>
            </a:extLst>
          </p:cNvPr>
          <p:cNvSpPr/>
          <p:nvPr/>
        </p:nvSpPr>
        <p:spPr>
          <a:xfrm>
            <a:off x="5938345" y="3773214"/>
            <a:ext cx="3440722" cy="3536437"/>
          </a:xfrm>
          <a:custGeom>
            <a:avLst/>
            <a:gdLst>
              <a:gd name="connsiteX0" fmla="*/ 3373821 w 3440722"/>
              <a:gd name="connsiteY0" fmla="*/ 3499945 h 3536437"/>
              <a:gd name="connsiteX1" fmla="*/ 3258207 w 3440722"/>
              <a:gd name="connsiteY1" fmla="*/ 3352800 h 3536437"/>
              <a:gd name="connsiteX2" fmla="*/ 1818289 w 3440722"/>
              <a:gd name="connsiteY2" fmla="*/ 2070538 h 3536437"/>
              <a:gd name="connsiteX3" fmla="*/ 0 w 3440722"/>
              <a:gd name="connsiteY3" fmla="*/ 0 h 353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722" h="3536437">
                <a:moveTo>
                  <a:pt x="3373821" y="3499945"/>
                </a:moveTo>
                <a:cubicBezTo>
                  <a:pt x="3445641" y="3545490"/>
                  <a:pt x="3517462" y="3591035"/>
                  <a:pt x="3258207" y="3352800"/>
                </a:cubicBezTo>
                <a:cubicBezTo>
                  <a:pt x="2998952" y="3114565"/>
                  <a:pt x="2361323" y="2629338"/>
                  <a:pt x="1818289" y="2070538"/>
                </a:cubicBezTo>
                <a:cubicBezTo>
                  <a:pt x="1275255" y="1511738"/>
                  <a:pt x="637627" y="755869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BC06-8441-B1BA-E8B5-FBC93E3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עונשי זמן - ילדים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01D97-389D-EFEE-62FF-90A9E07B0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כרטיס צהוב – 10 שניות</a:t>
            </a:r>
          </a:p>
        </p:txBody>
      </p:sp>
    </p:spTree>
    <p:extLst>
      <p:ext uri="{BB962C8B-B14F-4D97-AF65-F5344CB8AC3E}">
        <p14:creationId xmlns:p14="http://schemas.microsoft.com/office/powerpoint/2010/main" val="3062071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4871-C426-8DC4-4883-1FCB0F28A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7AE4-5A37-101D-5EB6-AFBA4545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עונשי זמן – ק. גיל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CD13B-BB46-3F5F-1933-9733D6012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כרטיס כחול – </a:t>
            </a:r>
            <a:r>
              <a:rPr lang="he-IL" dirty="0" err="1"/>
              <a:t>דראפטינג</a:t>
            </a:r>
            <a:r>
              <a:rPr lang="he-IL" dirty="0"/>
              <a:t> באופניים </a:t>
            </a:r>
          </a:p>
          <a:p>
            <a:pPr marL="0" indent="0">
              <a:buNone/>
            </a:pPr>
            <a:r>
              <a:rPr lang="he-IL" dirty="0"/>
              <a:t>  - אולימפי 2 דקות</a:t>
            </a:r>
          </a:p>
          <a:p>
            <a:pPr marL="0" indent="0">
              <a:buNone/>
            </a:pPr>
            <a:r>
              <a:rPr lang="he-IL" dirty="0"/>
              <a:t>  - ספרינט 1 דקה 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כרטיס צהוב</a:t>
            </a:r>
          </a:p>
          <a:p>
            <a:pPr marL="0" indent="0">
              <a:buNone/>
            </a:pPr>
            <a:r>
              <a:rPr lang="he-IL" dirty="0"/>
              <a:t>  - אולימפי 15 שניות</a:t>
            </a:r>
          </a:p>
          <a:p>
            <a:pPr marL="0" indent="0">
              <a:buNone/>
            </a:pPr>
            <a:r>
              <a:rPr lang="he-IL" dirty="0"/>
              <a:t>  - כל השאר 10 שניות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4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AB59-409B-D6F6-C127-2854E94D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C7B9-20EC-94D2-0CA9-3C2E7FFF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עונשי זמן – נוער, סופר ספרינט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509B7-2B76-CEA3-EA6A-A8A9DDC1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כרטיס צהוב – 10 שניות </a:t>
            </a:r>
          </a:p>
          <a:p>
            <a:pPr marL="0" indent="0">
              <a:buNone/>
            </a:pPr>
            <a:r>
              <a:rPr lang="he-IL" dirty="0"/>
              <a:t>נאכף בתיבת ענישה (לפני נק' הסיבוב הקרובה בריצה)</a:t>
            </a:r>
          </a:p>
        </p:txBody>
      </p:sp>
    </p:spTree>
    <p:extLst>
      <p:ext uri="{BB962C8B-B14F-4D97-AF65-F5344CB8AC3E}">
        <p14:creationId xmlns:p14="http://schemas.microsoft.com/office/powerpoint/2010/main" val="3663296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0A731-BC10-C86D-0540-307E64CE4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C47F-ACF9-6DFE-272F-85B7C51C4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עונשי זמן – עילית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C65A7-BD22-22A9-8BCE-E80470CC4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כרטיס צהוב – 15 שניות</a:t>
            </a:r>
          </a:p>
        </p:txBody>
      </p:sp>
    </p:spTree>
    <p:extLst>
      <p:ext uri="{BB962C8B-B14F-4D97-AF65-F5344CB8AC3E}">
        <p14:creationId xmlns:p14="http://schemas.microsoft.com/office/powerpoint/2010/main" val="42019591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19B8-7AE2-DECE-870F-320B6189B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E56B-F2B7-1AC5-662A-92505D57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דגשים - ילדים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978D8-994A-126B-1EDB-7B6FDAA4F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092"/>
            <a:ext cx="10515600" cy="4351338"/>
          </a:xfrm>
        </p:spPr>
        <p:txBody>
          <a:bodyPr/>
          <a:lstStyle/>
          <a:p>
            <a:r>
              <a:rPr lang="he-IL" dirty="0"/>
              <a:t>כובע תחרות וצמיד תחרות</a:t>
            </a:r>
          </a:p>
          <a:p>
            <a:r>
              <a:rPr lang="he-IL" dirty="0"/>
              <a:t>מספרי חזה חובה</a:t>
            </a:r>
          </a:p>
          <a:p>
            <a:r>
              <a:rPr lang="he-IL" dirty="0"/>
              <a:t>תצורת אופניים לפי הגילאים</a:t>
            </a:r>
          </a:p>
          <a:p>
            <a:r>
              <a:rPr lang="he-IL" dirty="0"/>
              <a:t>נוכחות בזינוקים 15 דקות לפני הזינוק (שעת הזינוק יכולה להשתנות על פי התקדמות התחרות)</a:t>
            </a:r>
          </a:p>
          <a:p>
            <a:r>
              <a:rPr lang="he-IL" dirty="0"/>
              <a:t>אופניים – סיבוב קרוב כיכר </a:t>
            </a:r>
            <a:r>
              <a:rPr lang="he-IL" dirty="0" err="1"/>
              <a:t>האייסמול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70717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EFE33-D1F6-0CBA-137E-7994ADE26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EC4E-6E45-EAED-A006-46447664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דגשים – ק. גיל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53D48-D3D0-CA92-416C-C018B6EA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092"/>
            <a:ext cx="10515600" cy="4351338"/>
          </a:xfrm>
        </p:spPr>
        <p:txBody>
          <a:bodyPr/>
          <a:lstStyle/>
          <a:p>
            <a:r>
              <a:rPr lang="he-IL" dirty="0"/>
              <a:t>כובע תחרות וצמיד תחרות</a:t>
            </a:r>
          </a:p>
          <a:p>
            <a:r>
              <a:rPr lang="he-IL" dirty="0"/>
              <a:t>מספרי חזה חובה</a:t>
            </a:r>
          </a:p>
          <a:p>
            <a:r>
              <a:rPr lang="he-IL" dirty="0"/>
              <a:t>התחרות ללא </a:t>
            </a:r>
            <a:r>
              <a:rPr lang="he-IL" dirty="0" err="1"/>
              <a:t>דראפטינג</a:t>
            </a:r>
            <a:endParaRPr lang="he-IL" dirty="0"/>
          </a:p>
          <a:p>
            <a:r>
              <a:rPr lang="he-IL" dirty="0"/>
              <a:t>נוכחות בזינוקים 15 דקות לפני הזינוק (שעת הזינוק יכולה להשתנות על פי התקדמות התחרות)</a:t>
            </a:r>
          </a:p>
          <a:p>
            <a:r>
              <a:rPr lang="he-IL" dirty="0"/>
              <a:t>אופניים – סיבוב קרוב כיכר </a:t>
            </a:r>
            <a:r>
              <a:rPr lang="he-IL" dirty="0" err="1"/>
              <a:t>האייסמול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68493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6F2B-6BE2-9AC3-6771-C324CF836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8F9C-F7F5-E67F-B1CA-A6F3A5D6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דגשים – נוער וסופר ספרינט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7BB95-46A7-0658-61EA-ED15A361B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092"/>
            <a:ext cx="10515600" cy="4351338"/>
          </a:xfrm>
        </p:spPr>
        <p:txBody>
          <a:bodyPr/>
          <a:lstStyle/>
          <a:p>
            <a:r>
              <a:rPr lang="he-IL" dirty="0"/>
              <a:t>כובע תחרות וצמיד תחרות</a:t>
            </a:r>
          </a:p>
          <a:p>
            <a:r>
              <a:rPr lang="he-IL" dirty="0"/>
              <a:t>מספרי חזה חובה</a:t>
            </a:r>
          </a:p>
          <a:p>
            <a:r>
              <a:rPr lang="he-IL" dirty="0"/>
              <a:t>תצורת אופניים תואמת לתחרות עם </a:t>
            </a:r>
            <a:r>
              <a:rPr lang="he-IL" dirty="0" err="1"/>
              <a:t>דראפטינג</a:t>
            </a:r>
            <a:endParaRPr lang="he-IL" dirty="0"/>
          </a:p>
          <a:p>
            <a:r>
              <a:rPr lang="he-IL" dirty="0"/>
              <a:t>נוכחות בזינוקים 15 דקות לפני הזינוק (שעת הזינוק יכולה להשתנות על פי התקדמות התחרות)</a:t>
            </a:r>
          </a:p>
          <a:p>
            <a:r>
              <a:rPr lang="he-IL" dirty="0"/>
              <a:t>אופניים – סיבוב קרוב כיכר </a:t>
            </a:r>
            <a:r>
              <a:rPr lang="he-IL" dirty="0" err="1"/>
              <a:t>האייסמול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61212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8D147-1C49-067D-A269-4F83123B0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2242-54CD-EC14-0419-F75EAC81DA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שאלות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E9AE14-69A4-32A0-905A-7509405D6C35}"/>
              </a:ext>
            </a:extLst>
          </p:cNvPr>
          <p:cNvSpPr txBox="1"/>
          <p:nvPr/>
        </p:nvSpPr>
        <p:spPr>
          <a:xfrm>
            <a:off x="6096000" y="6382512"/>
            <a:ext cx="57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יובל רייז, בקר טכני</a:t>
            </a:r>
            <a:r>
              <a:rPr lang="en-US" dirty="0"/>
              <a:t> - </a:t>
            </a:r>
            <a:r>
              <a:rPr lang="he-IL" dirty="0"/>
              <a:t> </a:t>
            </a:r>
            <a:r>
              <a:rPr lang="en-US" dirty="0">
                <a:hlinkClick r:id="rId2"/>
              </a:rPr>
              <a:t>yuval.raiz@gmail.com</a:t>
            </a:r>
            <a:r>
              <a:rPr lang="en-US" dirty="0"/>
              <a:t> | 025.4840896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A017E2-AF66-5F7D-957C-4FADECB7C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584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D590E-0752-EC1F-412E-A487FF9FD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2868-65A2-38E6-9C69-48C5734041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בהצלחה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FEBE7-35BC-A96C-BA28-2BCE4C7FF3F0}"/>
              </a:ext>
            </a:extLst>
          </p:cNvPr>
          <p:cNvSpPr txBox="1"/>
          <p:nvPr/>
        </p:nvSpPr>
        <p:spPr>
          <a:xfrm>
            <a:off x="6096000" y="6382512"/>
            <a:ext cx="57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יובל רייז, בקר טכני</a:t>
            </a:r>
            <a:r>
              <a:rPr lang="en-US" dirty="0"/>
              <a:t> - </a:t>
            </a:r>
            <a:r>
              <a:rPr lang="he-IL" dirty="0"/>
              <a:t> </a:t>
            </a:r>
            <a:r>
              <a:rPr lang="en-US" dirty="0">
                <a:hlinkClick r:id="rId2"/>
              </a:rPr>
              <a:t>yuval.raiz@gmail.com</a:t>
            </a:r>
            <a:r>
              <a:rPr lang="en-US" dirty="0"/>
              <a:t> | 025.4840896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86E7C1-897B-C200-F63F-6BF651FB4A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6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026A-F65C-52D9-D8A6-92CE9BDB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ועדת ערעורים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D58C-AF16-681E-15DA-0E3A63A97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יובל רייז, בקר טכני – יו"ר</a:t>
            </a:r>
          </a:p>
          <a:p>
            <a:r>
              <a:rPr lang="he-IL" dirty="0"/>
              <a:t>גיל קופר, מנכ"ל איגוד הטריאתלון</a:t>
            </a:r>
          </a:p>
          <a:p>
            <a:r>
              <a:rPr lang="he-IL" dirty="0"/>
              <a:t>יוסי חן – מנכ"ל תאגיד התיירות אילת</a:t>
            </a:r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4670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7F93-996D-3FAB-04E3-D8BDAAAE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לוחות זמנים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A9AD1-A013-80E7-BBBB-9BB0A99EE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u="sng" dirty="0"/>
              <a:t>רביעי 11.12.2024 </a:t>
            </a:r>
          </a:p>
          <a:p>
            <a:pPr marL="0" indent="0">
              <a:buNone/>
            </a:pPr>
            <a:r>
              <a:rPr lang="he-IL" dirty="0"/>
              <a:t>16:00 – 19:00 חלוקת ערכות    </a:t>
            </a:r>
            <a:r>
              <a:rPr lang="en-US" dirty="0"/>
              <a:t>             </a:t>
            </a:r>
            <a:r>
              <a:rPr lang="he-IL" dirty="0"/>
              <a:t>מלון ספורט קומת בריכה</a:t>
            </a:r>
          </a:p>
          <a:p>
            <a:pPr marL="0" indent="0">
              <a:buNone/>
            </a:pPr>
            <a:r>
              <a:rPr lang="he-IL" b="1" u="sng" dirty="0"/>
              <a:t>חמישי 12.12.2024 </a:t>
            </a:r>
          </a:p>
          <a:p>
            <a:pPr marL="0" indent="0">
              <a:buNone/>
            </a:pPr>
            <a:r>
              <a:rPr lang="he-IL" dirty="0"/>
              <a:t>11:00 – 19:00 חלוקת ערכות    </a:t>
            </a:r>
            <a:r>
              <a:rPr lang="en-US" dirty="0"/>
              <a:t>             </a:t>
            </a:r>
            <a:r>
              <a:rPr lang="he-IL" dirty="0"/>
              <a:t>מלון ספורט קומת בריכה</a:t>
            </a:r>
          </a:p>
          <a:p>
            <a:pPr marL="0" indent="0">
              <a:buNone/>
            </a:pPr>
            <a:r>
              <a:rPr lang="he-IL" dirty="0"/>
              <a:t>12:00 – 19:00 </a:t>
            </a:r>
            <a:r>
              <a:rPr lang="en-US" dirty="0"/>
              <a:t>EXPO</a:t>
            </a:r>
            <a:r>
              <a:rPr lang="he-IL" dirty="0"/>
              <a:t>           </a:t>
            </a:r>
            <a:r>
              <a:rPr lang="en-US" dirty="0"/>
              <a:t>             </a:t>
            </a:r>
            <a:r>
              <a:rPr lang="he-IL" dirty="0"/>
              <a:t>חניית מלון ספורט קומת בריכה</a:t>
            </a:r>
          </a:p>
          <a:p>
            <a:pPr marL="0" indent="0">
              <a:buNone/>
            </a:pPr>
            <a:r>
              <a:rPr lang="he-IL" dirty="0"/>
              <a:t>18:00             טכס הזדהות להעלאת המודעות לחטופה נעמה לוי</a:t>
            </a:r>
          </a:p>
          <a:p>
            <a:pPr marL="0" indent="0">
              <a:buNone/>
            </a:pPr>
            <a:r>
              <a:rPr lang="he-IL" dirty="0"/>
              <a:t>18:30 – 21:00 ארוחת פסטה    </a:t>
            </a:r>
            <a:r>
              <a:rPr lang="en-US" dirty="0"/>
              <a:t>             </a:t>
            </a:r>
            <a:r>
              <a:rPr lang="he-IL" dirty="0"/>
              <a:t>מלון ספורט</a:t>
            </a:r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3724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A096-C757-BAD4-EFB0-86F90AF2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CED8-3004-DDB8-37D4-9F44C54A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לוחות זמנים - בוגרים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6EC9A-0FA8-9B53-46BF-EAE8A1B9E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b="1" u="sng" dirty="0"/>
              <a:t>שישי 13.12.2024 </a:t>
            </a:r>
          </a:p>
          <a:p>
            <a:pPr marL="0" indent="0">
              <a:buNone/>
            </a:pPr>
            <a:r>
              <a:rPr lang="he-IL" dirty="0"/>
              <a:t>05:30 – 06:30 צק אין                           כניסה דרך החניה של מלון ספורט</a:t>
            </a:r>
          </a:p>
          <a:p>
            <a:pPr marL="0" indent="0">
              <a:buNone/>
            </a:pPr>
            <a:r>
              <a:rPr lang="he-IL" dirty="0"/>
              <a:t>06:00 – 06:55 זינוקים                           חוף מלון רויאל </a:t>
            </a:r>
            <a:r>
              <a:rPr lang="he-IL" dirty="0" err="1"/>
              <a:t>ביץ</a:t>
            </a:r>
            <a:endParaRPr lang="he-IL" dirty="0"/>
          </a:p>
          <a:p>
            <a:pPr marL="0" indent="0">
              <a:buNone/>
            </a:pPr>
            <a:r>
              <a:rPr lang="he-IL" dirty="0"/>
              <a:t>09:30 – 10:45 הוצאת אופניים אולימפי      מהמעבר למלון </a:t>
            </a:r>
            <a:r>
              <a:rPr lang="he-IL" dirty="0" err="1"/>
              <a:t>ריביירה</a:t>
            </a:r>
            <a:r>
              <a:rPr lang="he-IL" dirty="0"/>
              <a:t> או מתחם הסיום</a:t>
            </a:r>
          </a:p>
          <a:p>
            <a:pPr marL="0" indent="0">
              <a:buNone/>
            </a:pPr>
            <a:r>
              <a:rPr lang="he-IL" dirty="0"/>
              <a:t>16:00 – 17:30 הוצאת אופניים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09:00 – 19:00 </a:t>
            </a:r>
            <a:r>
              <a:rPr lang="en-US" dirty="0"/>
              <a:t>EXPO</a:t>
            </a:r>
            <a:r>
              <a:rPr lang="he-IL" dirty="0"/>
              <a:t>                          חניית מלון ספורט קומת בריכה</a:t>
            </a:r>
          </a:p>
          <a:p>
            <a:pPr marL="0" indent="0">
              <a:buNone/>
            </a:pPr>
            <a:r>
              <a:rPr lang="he-IL" b="1" u="sng" dirty="0"/>
              <a:t>שבת 14.12.2024 </a:t>
            </a:r>
          </a:p>
          <a:p>
            <a:pPr marL="0" indent="0">
              <a:buNone/>
            </a:pPr>
            <a:r>
              <a:rPr lang="he-IL" dirty="0"/>
              <a:t>13:00            טכס מדליות                     אולם </a:t>
            </a:r>
            <a:r>
              <a:rPr lang="en-US" dirty="0"/>
              <a:t>WOW</a:t>
            </a:r>
            <a:endParaRPr lang="he-IL" dirty="0"/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23067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2711</TotalTime>
  <Words>2154</Words>
  <Application>Microsoft Office PowerPoint</Application>
  <PresentationFormat>Widescreen</PresentationFormat>
  <Paragraphs>451</Paragraphs>
  <Slides>69</Slides>
  <Notes>3</Notes>
  <HiddenSlides>1</HiddenSlides>
  <MMClips>0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  <vt:variant>
        <vt:lpstr>Custom Shows</vt:lpstr>
      </vt:variant>
      <vt:variant>
        <vt:i4>3</vt:i4>
      </vt:variant>
    </vt:vector>
  </HeadingPairs>
  <TitlesOfParts>
    <vt:vector size="78" baseType="lpstr">
      <vt:lpstr>Aharoni</vt:lpstr>
      <vt:lpstr>Aptos</vt:lpstr>
      <vt:lpstr>Arial</vt:lpstr>
      <vt:lpstr>Calibri</vt:lpstr>
      <vt:lpstr>Office Theme</vt:lpstr>
      <vt:lpstr>Acrobat Document</vt:lpstr>
      <vt:lpstr> טריאתלון אילת 2024</vt:lpstr>
      <vt:lpstr> טריאתלון אילת 2024</vt:lpstr>
      <vt:lpstr> טריאתלון אילת 2024</vt:lpstr>
      <vt:lpstr> טריאתלון אילת 2024</vt:lpstr>
      <vt:lpstr>כללי</vt:lpstr>
      <vt:lpstr>בעלי תפקידים</vt:lpstr>
      <vt:lpstr>ועדת ערעורים</vt:lpstr>
      <vt:lpstr>לוחות זמנים</vt:lpstr>
      <vt:lpstr>לוחות זמנים - בוגרים</vt:lpstr>
      <vt:lpstr>לוחות זמנים – עילית, נוער, אורבן</vt:lpstr>
      <vt:lpstr>לוחות זמנים – ילדים</vt:lpstr>
      <vt:lpstr>לוחות זמנים – שליחים</vt:lpstr>
      <vt:lpstr>רישום ואיסוף ערכות – תכולת ערכה</vt:lpstr>
      <vt:lpstr>אזור התחרות</vt:lpstr>
      <vt:lpstr>מרחקים - בוגרים</vt:lpstr>
      <vt:lpstr>מרחקים – עילית, נוער, סופר ספרינט</vt:lpstr>
      <vt:lpstr>מרחקים – ילדים</vt:lpstr>
      <vt:lpstr>שטח החלפה</vt:lpstr>
      <vt:lpstr>שטח החלפה</vt:lpstr>
      <vt:lpstr>זינוקים - בוגרים</vt:lpstr>
      <vt:lpstr>זינוקים – עילית ונוער</vt:lpstr>
      <vt:lpstr>זינוקים - ילדים</vt:lpstr>
      <vt:lpstr>זמני גג</vt:lpstr>
      <vt:lpstr>הגעה לנקודת הזינוק</vt:lpstr>
      <vt:lpstr>הגעה לנק' זינוק</vt:lpstr>
      <vt:lpstr>מסלול שחיה – ילדים 8-9</vt:lpstr>
      <vt:lpstr>מסלול שחיה – ילדים 10-11</vt:lpstr>
      <vt:lpstr>מסלול שחיה – ילדים 12-13</vt:lpstr>
      <vt:lpstr>מסלול שחיה – אולימפי</vt:lpstr>
      <vt:lpstr>מסלול שחיה – ספרינט</vt:lpstr>
      <vt:lpstr>מסלול שחיה – עילית</vt:lpstr>
      <vt:lpstr>מסלול שחיה – סופר ספרינט ואורבן</vt:lpstr>
      <vt:lpstr>מעבר משחיה לשטח החלפה</vt:lpstr>
      <vt:lpstr>מעבר משחיה לשטח החלפה</vt:lpstr>
      <vt:lpstr>מעבר משחיה לשטח החלפה</vt:lpstr>
      <vt:lpstr>מעבר משחיה לשטח החלפה</vt:lpstr>
      <vt:lpstr>שטח החלפה</vt:lpstr>
      <vt:lpstr>מסלול אופניים – ילדים 8-9</vt:lpstr>
      <vt:lpstr>מסלול אופניים – ילדים 10-11</vt:lpstr>
      <vt:lpstr>מסלול אופניים – ילדים 12-13</vt:lpstr>
      <vt:lpstr>מסלול אופניים – אולימפי קבוצות גיל</vt:lpstr>
      <vt:lpstr>מסלול אופניים – ספרינט קבוצות גיל</vt:lpstr>
      <vt:lpstr>מסלול אופניים – עילית</vt:lpstr>
      <vt:lpstr>מסלול אופניים –נוער, סופר ספרינט ואורבן</vt:lpstr>
      <vt:lpstr>הגדרת דראפטינג</vt:lpstr>
      <vt:lpstr>PowerPoint Presentation</vt:lpstr>
      <vt:lpstr>PowerPoint Presentation</vt:lpstr>
      <vt:lpstr>PowerPoint Presentation</vt:lpstr>
      <vt:lpstr>PowerPoint Presentation</vt:lpstr>
      <vt:lpstr>שטח החלפה</vt:lpstr>
      <vt:lpstr>מסלול ריצה – ילדים 8-9</vt:lpstr>
      <vt:lpstr>מסלול ריצה – ילדים 10-11</vt:lpstr>
      <vt:lpstr>מסלול ריצה – ילדים 12-13</vt:lpstr>
      <vt:lpstr>מסלול ריצה – אולימפי</vt:lpstr>
      <vt:lpstr>מסלול ריצה – ספרינט</vt:lpstr>
      <vt:lpstr>מסלול ריצה – סופר ספרינט ואורבן</vt:lpstr>
      <vt:lpstr>PowerPoint Presentation</vt:lpstr>
      <vt:lpstr>PowerPoint Presentation</vt:lpstr>
      <vt:lpstr>PowerPoint Presentation</vt:lpstr>
      <vt:lpstr>PowerPoint Presentation</vt:lpstr>
      <vt:lpstr>עונשי זמן - ילדים</vt:lpstr>
      <vt:lpstr>עונשי זמן – ק. גיל</vt:lpstr>
      <vt:lpstr>עונשי זמן – נוער, סופר ספרינט</vt:lpstr>
      <vt:lpstr>עונשי זמן – עילית</vt:lpstr>
      <vt:lpstr>דגשים - ילדים</vt:lpstr>
      <vt:lpstr>דגשים – ק. גיל</vt:lpstr>
      <vt:lpstr>דגשים – נוער וסופר ספרינט</vt:lpstr>
      <vt:lpstr>שאלות</vt:lpstr>
      <vt:lpstr>בהצלחה</vt:lpstr>
      <vt:lpstr>ילדים</vt:lpstr>
      <vt:lpstr>נוער</vt:lpstr>
      <vt:lpstr>ק. גיל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Yuval Raiz</dc:creator>
  <cp:lastModifiedBy>Yuval Raiz</cp:lastModifiedBy>
  <cp:revision>3</cp:revision>
  <dcterms:created xsi:type="dcterms:W3CDTF">2024-12-04T04:26:18Z</dcterms:created>
  <dcterms:modified xsi:type="dcterms:W3CDTF">2024-12-06T21:12:13Z</dcterms:modified>
</cp:coreProperties>
</file>